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  <p:sldMasterId id="2147483692" r:id="rId3"/>
  </p:sldMasterIdLst>
  <p:notesMasterIdLst>
    <p:notesMasterId r:id="rId30"/>
  </p:notesMasterIdLst>
  <p:sldIdLst>
    <p:sldId id="463" r:id="rId4"/>
    <p:sldId id="328" r:id="rId5"/>
    <p:sldId id="434" r:id="rId6"/>
    <p:sldId id="435" r:id="rId7"/>
    <p:sldId id="492" r:id="rId8"/>
    <p:sldId id="523" r:id="rId9"/>
    <p:sldId id="444" r:id="rId10"/>
    <p:sldId id="445" r:id="rId11"/>
    <p:sldId id="374" r:id="rId12"/>
    <p:sldId id="448" r:id="rId13"/>
    <p:sldId id="512" r:id="rId14"/>
    <p:sldId id="505" r:id="rId15"/>
    <p:sldId id="503" r:id="rId16"/>
    <p:sldId id="539" r:id="rId17"/>
    <p:sldId id="540" r:id="rId18"/>
    <p:sldId id="543" r:id="rId19"/>
    <p:sldId id="544" r:id="rId20"/>
    <p:sldId id="542" r:id="rId21"/>
    <p:sldId id="541" r:id="rId22"/>
    <p:sldId id="545" r:id="rId23"/>
    <p:sldId id="546" r:id="rId24"/>
    <p:sldId id="547" r:id="rId25"/>
    <p:sldId id="548" r:id="rId26"/>
    <p:sldId id="549" r:id="rId27"/>
    <p:sldId id="511" r:id="rId28"/>
    <p:sldId id="310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E22"/>
    <a:srgbClr val="DF6C4C"/>
    <a:srgbClr val="0CA1B8"/>
    <a:srgbClr val="089FB7"/>
    <a:srgbClr val="085F93"/>
    <a:srgbClr val="A0116A"/>
    <a:srgbClr val="BEBEBE"/>
    <a:srgbClr val="BFBFBF"/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89225" autoAdjust="0"/>
  </p:normalViewPr>
  <p:slideViewPr>
    <p:cSldViewPr>
      <p:cViewPr varScale="1">
        <p:scale>
          <a:sx n="78" d="100"/>
          <a:sy n="78" d="100"/>
        </p:scale>
        <p:origin x="667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FFBF3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893-4FBC-A867-B01A9E2AB0C2}"/>
              </c:ext>
            </c:extLst>
          </c:dPt>
          <c:dPt>
            <c:idx val="1"/>
            <c:invertIfNegative val="0"/>
            <c:bubble3D val="0"/>
            <c:spPr>
              <a:solidFill>
                <a:srgbClr val="DF6C4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893-4FBC-A867-B01A9E2AB0C2}"/>
              </c:ext>
            </c:extLst>
          </c:dPt>
          <c:dPt>
            <c:idx val="2"/>
            <c:invertIfNegative val="0"/>
            <c:bubble3D val="0"/>
            <c:spPr>
              <a:solidFill>
                <a:srgbClr val="E02D3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6893-4FBC-A867-B01A9E2AB0C2}"/>
              </c:ext>
            </c:extLst>
          </c:dPt>
          <c:dPt>
            <c:idx val="3"/>
            <c:invertIfNegative val="0"/>
            <c:bubble3D val="0"/>
            <c:spPr>
              <a:solidFill>
                <a:srgbClr val="2683C6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6893-4FBC-A867-B01A9E2AB0C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6893-4FBC-A867-B01A9E2AB0C2}"/>
              </c:ext>
            </c:extLst>
          </c:dPt>
          <c:dPt>
            <c:idx val="5"/>
            <c:invertIfNegative val="0"/>
            <c:bubble3D val="0"/>
            <c:spPr>
              <a:solidFill>
                <a:srgbClr val="149AA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A-4AB4-4546-B93B-CD0AB1D367DE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4AB4-4546-B93B-CD0AB1D367D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C-4AB4-4546-B93B-CD0AB1D367DE}"/>
              </c:ext>
            </c:extLst>
          </c:dPt>
          <c:cat>
            <c:strRef>
              <c:f>Sheet1!$A$2:$A$9</c:f>
              <c:strCache>
                <c:ptCount val="8"/>
                <c:pt idx="0">
                  <c:v>Front end</c:v>
                </c:pt>
                <c:pt idx="1">
                  <c:v>Backend</c:v>
                </c:pt>
                <c:pt idx="2">
                  <c:v>Andriod Native</c:v>
                </c:pt>
                <c:pt idx="3">
                  <c:v>Hybrid Application</c:v>
                </c:pt>
                <c:pt idx="4">
                  <c:v>UI/UX Development</c:v>
                </c:pt>
                <c:pt idx="5">
                  <c:v>Quality</c:v>
                </c:pt>
                <c:pt idx="6">
                  <c:v>Documantation</c:v>
                </c:pt>
                <c:pt idx="7">
                  <c:v>RPA &amp; Analytics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8-47A2-B84E-90BFB90A91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Sheet1!$A$2:$A$9</c:f>
              <c:strCache>
                <c:ptCount val="8"/>
                <c:pt idx="0">
                  <c:v>Front end</c:v>
                </c:pt>
                <c:pt idx="1">
                  <c:v>Backend</c:v>
                </c:pt>
                <c:pt idx="2">
                  <c:v>Andriod Native</c:v>
                </c:pt>
                <c:pt idx="3">
                  <c:v>Hybrid Application</c:v>
                </c:pt>
                <c:pt idx="4">
                  <c:v>UI/UX Development</c:v>
                </c:pt>
                <c:pt idx="5">
                  <c:v>Quality</c:v>
                </c:pt>
                <c:pt idx="6">
                  <c:v>Documantation</c:v>
                </c:pt>
                <c:pt idx="7">
                  <c:v>RPA &amp; Analytics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EDB8-47A2-B84E-90BFB90A91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Sheet1!$A$2:$A$9</c:f>
              <c:strCache>
                <c:ptCount val="8"/>
                <c:pt idx="0">
                  <c:v>Front end</c:v>
                </c:pt>
                <c:pt idx="1">
                  <c:v>Backend</c:v>
                </c:pt>
                <c:pt idx="2">
                  <c:v>Andriod Native</c:v>
                </c:pt>
                <c:pt idx="3">
                  <c:v>Hybrid Application</c:v>
                </c:pt>
                <c:pt idx="4">
                  <c:v>UI/UX Development</c:v>
                </c:pt>
                <c:pt idx="5">
                  <c:v>Quality</c:v>
                </c:pt>
                <c:pt idx="6">
                  <c:v>Documantation</c:v>
                </c:pt>
                <c:pt idx="7">
                  <c:v>RPA &amp; Analytics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EDB8-47A2-B84E-90BFB90A9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29396968"/>
        <c:axId val="429397360"/>
      </c:barChart>
      <c:catAx>
        <c:axId val="429396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900" b="0" i="0" u="none" strike="noStrike" kern="1200" baseline="0">
                <a:solidFill>
                  <a:schemeClr val="bg1"/>
                </a:solidFill>
                <a:latin typeface="Barlow" panose="020B0604020202020204" charset="0"/>
                <a:ea typeface="+mn-ea"/>
                <a:cs typeface="+mn-cs"/>
              </a:defRPr>
            </a:pPr>
            <a:endParaRPr lang="en-US"/>
          </a:p>
        </c:txPr>
        <c:crossAx val="429397360"/>
        <c:crosses val="autoZero"/>
        <c:auto val="1"/>
        <c:lblAlgn val="l"/>
        <c:lblOffset val="100"/>
        <c:noMultiLvlLbl val="0"/>
      </c:catAx>
      <c:valAx>
        <c:axId val="42939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9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Text" lastClr="000000">
        <a:lumMod val="50000"/>
        <a:lumOff val="50000"/>
      </a:sysClr>
    </a:solidFill>
    <a:ln>
      <a:solidFill>
        <a:sysClr val="window" lastClr="FFFFFF">
          <a:hueOff val="0"/>
          <a:satOff val="0"/>
          <a:lumOff val="0"/>
        </a:sysClr>
      </a:solidFill>
    </a:ln>
    <a:effectLst/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Front end</c:v>
                </c:pt>
              </c:strCache>
            </c:strRef>
          </c:tx>
          <c:spPr>
            <a:solidFill>
              <a:srgbClr val="B6AD5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Sheet1!$A$2:$A$4</c:f>
              <c:strCache>
                <c:ptCount val="3"/>
                <c:pt idx="0">
                  <c:v>0 - 2</c:v>
                </c:pt>
                <c:pt idx="1">
                  <c:v>2 - 6</c:v>
                </c:pt>
                <c:pt idx="2">
                  <c:v>&gt; 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C-450D-B4F9-7AEFF0ADEB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Backend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Sheet1!$A$2:$A$4</c:f>
              <c:strCache>
                <c:ptCount val="3"/>
                <c:pt idx="0">
                  <c:v>0 - 2</c:v>
                </c:pt>
                <c:pt idx="1">
                  <c:v>2 - 6</c:v>
                </c:pt>
                <c:pt idx="2">
                  <c:v>&gt; 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C-450D-B4F9-7AEFF0ADEB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Andriod Native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Sheet1!$A$2:$A$4</c:f>
              <c:strCache>
                <c:ptCount val="3"/>
                <c:pt idx="0">
                  <c:v>0 - 2</c:v>
                </c:pt>
                <c:pt idx="1">
                  <c:v>2 - 6</c:v>
                </c:pt>
                <c:pt idx="2">
                  <c:v>&gt; 6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8C-450D-B4F9-7AEFF0ADEB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Hybrid AppPM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0 - 2</c:v>
                </c:pt>
                <c:pt idx="1">
                  <c:v>2 - 6</c:v>
                </c:pt>
                <c:pt idx="2">
                  <c:v>&gt; 6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24-394A-97B0-49229D108E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UI Development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0 - 2</c:v>
                </c:pt>
                <c:pt idx="1">
                  <c:v>2 - 6</c:v>
                </c:pt>
                <c:pt idx="2">
                  <c:v>&gt; 6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24-394A-97B0-49229D108E9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Qua;ity</c:v>
                </c:pt>
              </c:strCache>
            </c:strRef>
          </c:tx>
          <c:spPr>
            <a:solidFill>
              <a:srgbClr val="EA6E2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0 - 2</c:v>
                </c:pt>
                <c:pt idx="1">
                  <c:v>2 - 6</c:v>
                </c:pt>
                <c:pt idx="2">
                  <c:v>&gt; 6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E-4FC7-9A67-51307E72E56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Documentation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0 - 2</c:v>
                </c:pt>
                <c:pt idx="1">
                  <c:v>2 - 6</c:v>
                </c:pt>
                <c:pt idx="2">
                  <c:v>&gt; 6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E-4FC7-9A67-51307E72E56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Rpa</c:v>
                </c:pt>
              </c:strCache>
            </c:strRef>
          </c:tx>
          <c:spPr>
            <a:solidFill>
              <a:srgbClr val="DD2B3B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0 - 2</c:v>
                </c:pt>
                <c:pt idx="1">
                  <c:v>2 - 6</c:v>
                </c:pt>
                <c:pt idx="2">
                  <c:v>&gt; 6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6D-4043-8F9E-F526CBE3D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29400496"/>
        <c:axId val="429393440"/>
      </c:barChart>
      <c:catAx>
        <c:axId val="42940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Barlow" panose="020B0604020202020204" charset="0"/>
                <a:ea typeface="+mn-ea"/>
                <a:cs typeface="+mn-cs"/>
              </a:defRPr>
            </a:pPr>
            <a:endParaRPr lang="en-US"/>
          </a:p>
        </c:txPr>
        <c:crossAx val="429393440"/>
        <c:crosses val="autoZero"/>
        <c:auto val="1"/>
        <c:lblAlgn val="ctr"/>
        <c:lblOffset val="100"/>
        <c:noMultiLvlLbl val="0"/>
      </c:catAx>
      <c:valAx>
        <c:axId val="42939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40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Text" lastClr="000000">
        <a:lumMod val="50000"/>
        <a:lumOff val="50000"/>
      </a:sysClr>
    </a:solidFill>
    <a:ln>
      <a:noFill/>
    </a:ln>
    <a:effectLst/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45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00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4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1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405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562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353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827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84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42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768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261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2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2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16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64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4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21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E24-AE84-45C2-BEE4-9F9FBD589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7973-4FD5-46B4-9A85-002626AA40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BD3-13CB-4FC4-A8DD-7F2091D385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2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5"/>
            <a:ext cx="5930678" cy="711081"/>
          </a:xfr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8A3F-B849-402A-B0AE-F8C4B28E50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2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D11D-CC57-4DF5-A0B0-674484A9A4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844C-3656-4F3C-BA39-1DE72A360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7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38C-C28B-4EFC-A2FD-8BE025B7F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D897-DE52-438E-865A-2A995DED3C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20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F75C-8D15-4ADB-A710-06F6C4142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0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763-8FB5-4738-B762-83431D9987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2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0996" y="6431310"/>
            <a:ext cx="503902" cy="365125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FF4FFD83-BADA-4583-9D6E-7CD3E68F31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85288" y="0"/>
            <a:ext cx="1440160" cy="0"/>
          </a:xfrm>
          <a:prstGeom prst="line">
            <a:avLst/>
          </a:prstGeom>
          <a:ln w="38100">
            <a:solidFill>
              <a:srgbClr val="F26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65590" y="6597351"/>
            <a:ext cx="10571024" cy="45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1869126" y="6597351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-6431" y="6597352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" y="6414587"/>
            <a:ext cx="1284986" cy="3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8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3559-B4FF-4CE8-A7A1-A82530E07E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73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431" y="-6484"/>
            <a:ext cx="12195256" cy="1275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0996" y="6431310"/>
            <a:ext cx="503902" cy="365125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FF4FFD83-BADA-4583-9D6E-7CD3E68F31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85288" y="0"/>
            <a:ext cx="1440160" cy="0"/>
          </a:xfrm>
          <a:prstGeom prst="line">
            <a:avLst/>
          </a:prstGeom>
          <a:ln w="38100">
            <a:solidFill>
              <a:srgbClr val="F26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65590" y="6597351"/>
            <a:ext cx="10571024" cy="45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1869126" y="6597351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-6431" y="6597352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" y="6414587"/>
            <a:ext cx="1284986" cy="3987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" y="6597352"/>
            <a:ext cx="1218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©2021.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58226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3A3-0FA0-498A-BE2A-C95B1CA94F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90D8-DDBC-42A3-81BF-EFB042FE27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43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E5A3-C9A6-4E60-B682-43B4EA68B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81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299-4783-44EF-BBB6-7546FFFBBF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32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5"/>
            <a:ext cx="5930678" cy="711081"/>
          </a:xfr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E3A5-B11C-486A-9ED3-72C4F82E61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01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D11D-CC57-4DF5-A0B0-674484A9A4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844C-3656-4F3C-BA39-1DE72A360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1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38C-C28B-4EFC-A2FD-8BE025B7F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83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D897-DE52-438E-865A-2A995DED3C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8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7E14-7D9C-472B-AD00-8CA1186870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42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F75C-8D15-4ADB-A710-06F6C4142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763-8FB5-4738-B762-83431D9987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08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0996" y="6431310"/>
            <a:ext cx="503902" cy="365125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FF4FFD83-BADA-4583-9D6E-7CD3E68F310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85288" y="0"/>
            <a:ext cx="1440160" cy="0"/>
          </a:xfrm>
          <a:prstGeom prst="line">
            <a:avLst/>
          </a:prstGeom>
          <a:ln w="38100">
            <a:solidFill>
              <a:srgbClr val="F26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65590" y="6597351"/>
            <a:ext cx="10571024" cy="45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1869126" y="6597351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-6431" y="6597352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" y="6414587"/>
            <a:ext cx="1284986" cy="398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E0AA-20CA-4654-8934-23DA2399874D}"/>
              </a:ext>
            </a:extLst>
          </p:cNvPr>
          <p:cNvSpPr txBox="1"/>
          <p:nvPr userDrawn="1"/>
        </p:nvSpPr>
        <p:spPr>
          <a:xfrm>
            <a:off x="1" y="6597352"/>
            <a:ext cx="1218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©2021.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9849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431" y="-6484"/>
            <a:ext cx="12195256" cy="1275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0996" y="6431310"/>
            <a:ext cx="503902" cy="365125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FF4FFD83-BADA-4583-9D6E-7CD3E68F310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85288" y="0"/>
            <a:ext cx="1440160" cy="0"/>
          </a:xfrm>
          <a:prstGeom prst="line">
            <a:avLst/>
          </a:prstGeom>
          <a:ln w="38100">
            <a:solidFill>
              <a:srgbClr val="F26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65590" y="6597351"/>
            <a:ext cx="10571024" cy="45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1869126" y="6597351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-6431" y="6597352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" y="6414587"/>
            <a:ext cx="1284986" cy="3987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10AB38-B476-4734-AC75-9EA85E4DD982}"/>
              </a:ext>
            </a:extLst>
          </p:cNvPr>
          <p:cNvSpPr txBox="1"/>
          <p:nvPr userDrawn="1"/>
        </p:nvSpPr>
        <p:spPr>
          <a:xfrm>
            <a:off x="1" y="6597352"/>
            <a:ext cx="1218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©2021.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46808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431" y="-6484"/>
            <a:ext cx="12195256" cy="1275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0996" y="6431310"/>
            <a:ext cx="503902" cy="365125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FF4FFD83-BADA-4583-9D6E-7CD3E68F310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85288" y="0"/>
            <a:ext cx="1440160" cy="0"/>
          </a:xfrm>
          <a:prstGeom prst="line">
            <a:avLst/>
          </a:prstGeom>
          <a:ln w="38100">
            <a:solidFill>
              <a:srgbClr val="F26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65590" y="6597351"/>
            <a:ext cx="10571024" cy="45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11869126" y="6597351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-6431" y="6597352"/>
            <a:ext cx="32681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" y="6414587"/>
            <a:ext cx="1284986" cy="39878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" y="6597352"/>
            <a:ext cx="1218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>
                <a:solidFill>
                  <a:schemeClr val="bg1">
                    <a:lumMod val="95000"/>
                  </a:schemeClr>
                </a:solidFill>
              </a:rPr>
              <a:t>Copyright ©2021.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78051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3A3-0FA0-498A-BE2A-C95B1CA94F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72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90D8-DDBC-42A3-81BF-EFB042FE27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3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E5A3-C9A6-4E60-B682-43B4EA68B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72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299-4783-44EF-BBB6-7546FFFBBF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56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5"/>
            <a:ext cx="5930678" cy="711081"/>
          </a:xfr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E3A5-B11C-486A-9ED3-72C4F82E61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2777-51F6-40DB-AC5B-B98FED42FB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7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60C6-75A5-46A7-BC62-E2B50DF3FD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1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8640-F647-44AE-B14C-DD7C09903F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0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D3F6-54C6-4E0F-BB2C-BDFF52D244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4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7355-0C20-4EF1-989A-0FECB96E24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6678-BD5B-41E3-AF82-BD20429208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4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FDDD00D-E0D8-4F66-91F1-EA5F96DC9A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EA5146BA-435F-46A0-B1CC-5E962EE2E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4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91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EA5146BA-435F-46A0-B1CC-5E962EE2E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FF4FFD83-BADA-4583-9D6E-7CD3E68F3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5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hyperlink" Target="mailto:corp@kaladi.in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www.facebook.com/kaladiconsulting" TargetMode="External"/><Relationship Id="rId7" Type="http://schemas.openxmlformats.org/officeDocument/2006/relationships/hyperlink" Target="https://www.linkedin.com/company/kaladi-consulting/" TargetMode="External"/><Relationship Id="rId2" Type="http://schemas.openxmlformats.org/officeDocument/2006/relationships/hyperlink" Target="http://www.kaladi.in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hyperlink" Target="https://twitter.com/Kaladiconsult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hyperlink" Target="https://www.instagram.com/kaladi_consulting/?hl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8.tif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" y="3780352"/>
            <a:ext cx="12188825" cy="3076756"/>
            <a:chOff x="0" y="3365839"/>
            <a:chExt cx="12192000" cy="3077557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0" y="5018315"/>
              <a:ext cx="12192000" cy="142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0" y="3853543"/>
              <a:ext cx="2383971" cy="2329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72343" y="3513931"/>
              <a:ext cx="1665514" cy="16524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056469" y="4359728"/>
              <a:ext cx="1047445" cy="10940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853543" y="4530611"/>
              <a:ext cx="1665514" cy="16524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007429" y="3365839"/>
              <a:ext cx="2383971" cy="2329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827160" y="4367892"/>
              <a:ext cx="1047445" cy="10940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624234" y="4538775"/>
              <a:ext cx="1665514" cy="16524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699503" y="3533490"/>
              <a:ext cx="1665514" cy="16524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9808029" y="4040752"/>
              <a:ext cx="2383971" cy="2329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9796" y="1137518"/>
            <a:ext cx="11639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6000" b="1" dirty="0">
                <a:solidFill>
                  <a:prstClr val="white"/>
                </a:solidFill>
                <a:latin typeface="Calibri" panose="020F0502020204030204"/>
              </a:rPr>
              <a:t>WEB, MOBILITY, RPA &amp; BI</a:t>
            </a:r>
            <a:endParaRPr kumimoji="0" lang="en-US" sz="59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2934" y="2132856"/>
            <a:ext cx="3439910" cy="20325"/>
          </a:xfrm>
          <a:prstGeom prst="line">
            <a:avLst/>
          </a:prstGeom>
          <a:ln w="38100">
            <a:solidFill>
              <a:srgbClr val="C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1" y="6294398"/>
            <a:ext cx="1786581" cy="4896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6E1F34-8E28-49D8-8881-D7CCCB553324}"/>
              </a:ext>
            </a:extLst>
          </p:cNvPr>
          <p:cNvSpPr txBox="1"/>
          <p:nvPr/>
        </p:nvSpPr>
        <p:spPr>
          <a:xfrm>
            <a:off x="550800" y="2164227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Capabilities &amp; Offerings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" y="6597352"/>
            <a:ext cx="1218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©2021. All rights reserved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9BFA1D-92EA-4CF0-9A25-1A1A9956E8F2}"/>
              </a:ext>
            </a:extLst>
          </p:cNvPr>
          <p:cNvSpPr txBox="1"/>
          <p:nvPr/>
        </p:nvSpPr>
        <p:spPr>
          <a:xfrm>
            <a:off x="613327" y="2626931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2021</a:t>
            </a:r>
          </a:p>
        </p:txBody>
      </p:sp>
    </p:spTree>
    <p:extLst>
      <p:ext uri="{BB962C8B-B14F-4D97-AF65-F5344CB8AC3E}">
        <p14:creationId xmlns:p14="http://schemas.microsoft.com/office/powerpoint/2010/main" val="132210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EA96657-B163-E649-890F-6020A0BF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07361"/>
              </p:ext>
            </p:extLst>
          </p:nvPr>
        </p:nvGraphicFramePr>
        <p:xfrm>
          <a:off x="909836" y="1340768"/>
          <a:ext cx="10657184" cy="48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659129684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41008563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83197115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4681655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595563561"/>
                    </a:ext>
                  </a:extLst>
                </a:gridCol>
              </a:tblGrid>
              <a:tr h="515493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prstClr val="white"/>
                          </a:solidFill>
                          <a:latin typeface="+mn-lt"/>
                          <a:ea typeface="+mn-ea"/>
                          <a:cs typeface="+mn-cs"/>
                        </a:rPr>
                        <a:t>Customer Name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prstClr val="white"/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Location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Engagement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Duration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048267"/>
                  </a:ext>
                </a:extLst>
              </a:tr>
              <a:tr h="1068683">
                <a:tc>
                  <a:txBody>
                    <a:bodyPr/>
                    <a:lstStyle/>
                    <a:p>
                      <a:r>
                        <a:rPr lang="en-US" sz="1500" dirty="0"/>
                        <a:t>Fareast Mercantile Company Limited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Food, FMCG, Appliances Distribution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Appliance Assembly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Soap Manufacturing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Food and FMCG Items Repacking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Nigeria</a:t>
                      </a:r>
                    </a:p>
                    <a:p>
                      <a:r>
                        <a:rPr lang="en-US" sz="1500" dirty="0"/>
                        <a:t>Ghana</a:t>
                      </a:r>
                    </a:p>
                    <a:p>
                      <a:r>
                        <a:rPr lang="en-US" sz="1500" dirty="0"/>
                        <a:t>Dubai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Tableau, Desktop Gadgets, Van Tracker, Document Management System, Ordering App, Merchandizing App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2013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6886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Worldwide Healthcare Limited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Pharma Distribution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Nigeria</a:t>
                      </a:r>
                    </a:p>
                    <a:p>
                      <a:r>
                        <a:rPr lang="en-US" sz="1500" dirty="0"/>
                        <a:t>Ghana</a:t>
                      </a:r>
                    </a:p>
                    <a:p>
                      <a:r>
                        <a:rPr lang="en-US" sz="1500" dirty="0"/>
                        <a:t>Dubai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Tableau, Desktop Gadgets, Won Sales Tracker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2013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45988"/>
                  </a:ext>
                </a:extLst>
              </a:tr>
              <a:tr h="621966">
                <a:tc>
                  <a:txBody>
                    <a:bodyPr/>
                    <a:lstStyle/>
                    <a:p>
                      <a:r>
                        <a:rPr lang="en-US" sz="1500" dirty="0"/>
                        <a:t>Africa Lifestyle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Retail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Nigeria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MS Dynamics Nav, LS Retail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2018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01653"/>
                  </a:ext>
                </a:extLst>
              </a:tr>
              <a:tr h="560770">
                <a:tc>
                  <a:txBody>
                    <a:bodyPr/>
                    <a:lstStyle/>
                    <a:p>
                      <a:r>
                        <a:rPr lang="en-US" sz="1500" dirty="0" err="1"/>
                        <a:t>Emzor</a:t>
                      </a:r>
                      <a:r>
                        <a:rPr lang="en-US" sz="1500" dirty="0"/>
                        <a:t> Pharmaceuticals Limited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Pharma Manufacturing and Distribution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Medical Equipment Distributions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Nigeria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KSFA Implementation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2019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394363"/>
                  </a:ext>
                </a:extLst>
              </a:tr>
              <a:tr h="420402">
                <a:tc>
                  <a:txBody>
                    <a:bodyPr/>
                    <a:lstStyle/>
                    <a:p>
                      <a:r>
                        <a:rPr lang="en-US" sz="1600" dirty="0" err="1"/>
                        <a:t>Apple&amp;Pears</a:t>
                      </a:r>
                      <a:endParaRPr lang="en-US" sz="1600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/>
                        <a:t>Pharma Distribution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Nigeria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KSFA Implementation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2019 -2020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19962"/>
                  </a:ext>
                </a:extLst>
              </a:tr>
              <a:tr h="621966">
                <a:tc>
                  <a:txBody>
                    <a:bodyPr/>
                    <a:lstStyle/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Proficio</a:t>
                      </a:r>
                      <a:endParaRPr lang="en-US" sz="1500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Life Science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IOS Custom Mobile App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2018-2019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665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C80096-551C-4D58-A7F5-D1E3F102256A}"/>
              </a:ext>
            </a:extLst>
          </p:cNvPr>
          <p:cNvSpPr txBox="1"/>
          <p:nvPr/>
        </p:nvSpPr>
        <p:spPr>
          <a:xfrm>
            <a:off x="333772" y="16200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defTabSz="914126"/>
            <a:r>
              <a:rPr lang="en-US" sz="3600" dirty="0">
                <a:solidFill>
                  <a:srgbClr val="F26F21"/>
                </a:solidFill>
                <a:cs typeface="Arial" panose="020B0604020202020204" pitchFamily="34" charset="0"/>
              </a:rPr>
              <a:t>Customers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3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EA96657-B163-E649-890F-6020A0BF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17489"/>
              </p:ext>
            </p:extLst>
          </p:nvPr>
        </p:nvGraphicFramePr>
        <p:xfrm>
          <a:off x="549796" y="1484784"/>
          <a:ext cx="11305102" cy="406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211">
                  <a:extLst>
                    <a:ext uri="{9D8B030D-6E8A-4147-A177-3AD203B41FA5}">
                      <a16:colId xmlns:a16="http://schemas.microsoft.com/office/drawing/2014/main" val="1659129684"/>
                    </a:ext>
                  </a:extLst>
                </a:gridCol>
                <a:gridCol w="3546108">
                  <a:extLst>
                    <a:ext uri="{9D8B030D-6E8A-4147-A177-3AD203B41FA5}">
                      <a16:colId xmlns:a16="http://schemas.microsoft.com/office/drawing/2014/main" val="4100856337"/>
                    </a:ext>
                  </a:extLst>
                </a:gridCol>
                <a:gridCol w="1177739">
                  <a:extLst>
                    <a:ext uri="{9D8B030D-6E8A-4147-A177-3AD203B41FA5}">
                      <a16:colId xmlns:a16="http://schemas.microsoft.com/office/drawing/2014/main" val="2683197115"/>
                    </a:ext>
                  </a:extLst>
                </a:gridCol>
                <a:gridCol w="2281870">
                  <a:extLst>
                    <a:ext uri="{9D8B030D-6E8A-4147-A177-3AD203B41FA5}">
                      <a16:colId xmlns:a16="http://schemas.microsoft.com/office/drawing/2014/main" val="3468165502"/>
                    </a:ext>
                  </a:extLst>
                </a:gridCol>
                <a:gridCol w="1472174">
                  <a:extLst>
                    <a:ext uri="{9D8B030D-6E8A-4147-A177-3AD203B41FA5}">
                      <a16:colId xmlns:a16="http://schemas.microsoft.com/office/drawing/2014/main" val="1595563561"/>
                    </a:ext>
                  </a:extLst>
                </a:gridCol>
              </a:tblGrid>
              <a:tr h="51221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prstClr val="white"/>
                          </a:solidFill>
                          <a:latin typeface="+mn-lt"/>
                          <a:ea typeface="+mn-ea"/>
                          <a:cs typeface="+mn-cs"/>
                        </a:rPr>
                        <a:t>Customer Name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prstClr val="white"/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Location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Engagement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Duration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048267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r>
                        <a:rPr lang="en-US" sz="1500" dirty="0" err="1"/>
                        <a:t>Emzor</a:t>
                      </a:r>
                      <a:r>
                        <a:rPr lang="en-US" sz="1500" dirty="0"/>
                        <a:t> Pharmaceuticals Limited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Pharma Manufacturing and Distribution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Medical Equipment Distributions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Nigeria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RPA Implementation (Automation Anywhere)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2019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71733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Tata Power SED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Manufacturing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India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Custom Web Solution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2019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305392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r>
                        <a:rPr lang="en-US" sz="1500" dirty="0"/>
                        <a:t>Pl </a:t>
                      </a:r>
                      <a:r>
                        <a:rPr lang="en-US" sz="1500" dirty="0" err="1"/>
                        <a:t>Algro</a:t>
                      </a:r>
                      <a:r>
                        <a:rPr lang="en-US" sz="1500" dirty="0"/>
                        <a:t> Technologies Ltd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Farming Products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India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Custom Web Solution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2020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68860"/>
                  </a:ext>
                </a:extLst>
              </a:tr>
              <a:tr h="622402">
                <a:tc>
                  <a:txBody>
                    <a:bodyPr/>
                    <a:lstStyle/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DTEA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Education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India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Custom Web Solution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2020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45988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Vista Africa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Life Science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Africa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KSFA Implementation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2020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01653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Evans Baroque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Health Care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Africa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KSFA Implementation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2020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394363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Acrologic</a:t>
                      </a:r>
                      <a:endParaRPr lang="en-US" sz="15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Medical Billing Wholesalers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India/US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RPA Implementation (Automation Anywhere)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Since 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195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C80096-551C-4D58-A7F5-D1E3F102256A}"/>
              </a:ext>
            </a:extLst>
          </p:cNvPr>
          <p:cNvSpPr txBox="1"/>
          <p:nvPr/>
        </p:nvSpPr>
        <p:spPr>
          <a:xfrm>
            <a:off x="333772" y="16200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Customers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(Contd.)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1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AE98178-A0C5-DC47-9FA1-1D39B116D1FF}"/>
              </a:ext>
            </a:extLst>
          </p:cNvPr>
          <p:cNvGrpSpPr/>
          <p:nvPr/>
        </p:nvGrpSpPr>
        <p:grpSpPr>
          <a:xfrm>
            <a:off x="6801797" y="2452448"/>
            <a:ext cx="1552912" cy="1823411"/>
            <a:chOff x="795646" y="3809316"/>
            <a:chExt cx="1963802" cy="2305873"/>
          </a:xfrm>
          <a:solidFill>
            <a:srgbClr val="FFFF00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0277DC0-3708-E54A-8C49-CB71A77B122D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64DF30A-3601-7A40-B738-8B86ED842B3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1E3BF3F-BA17-EF44-B5DB-9FD45B76DB38}"/>
              </a:ext>
            </a:extLst>
          </p:cNvPr>
          <p:cNvGrpSpPr/>
          <p:nvPr/>
        </p:nvGrpSpPr>
        <p:grpSpPr>
          <a:xfrm>
            <a:off x="9491918" y="2091230"/>
            <a:ext cx="1427030" cy="1675602"/>
            <a:chOff x="795646" y="3809316"/>
            <a:chExt cx="1963802" cy="2305873"/>
          </a:xfrm>
          <a:solidFill>
            <a:schemeClr val="accent2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81B2E88-3106-7647-82C1-56B43EA135BA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625E9CC-0AFD-374B-90A9-BEF94F163CA0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2ABD314-84A5-CC4A-A1F3-E6262AE9152C}"/>
              </a:ext>
            </a:extLst>
          </p:cNvPr>
          <p:cNvGrpSpPr/>
          <p:nvPr/>
        </p:nvGrpSpPr>
        <p:grpSpPr>
          <a:xfrm>
            <a:off x="7643512" y="3028286"/>
            <a:ext cx="397763" cy="302794"/>
            <a:chOff x="17083598" y="2386671"/>
            <a:chExt cx="1081851" cy="823555"/>
          </a:xfrm>
          <a:solidFill>
            <a:schemeClr val="bg1"/>
          </a:solidFill>
        </p:grpSpPr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A18C4500-8FF5-F64F-A52D-C13462B15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5376" y="2667430"/>
              <a:ext cx="262040" cy="265783"/>
            </a:xfrm>
            <a:custGeom>
              <a:avLst/>
              <a:gdLst>
                <a:gd name="T0" fmla="*/ 83434 w 309"/>
                <a:gd name="T1" fmla="*/ 32306 h 314"/>
                <a:gd name="T2" fmla="*/ 83434 w 309"/>
                <a:gd name="T3" fmla="*/ 79329 h 314"/>
                <a:gd name="T4" fmla="*/ 83434 w 309"/>
                <a:gd name="T5" fmla="*/ 79329 h 314"/>
                <a:gd name="T6" fmla="*/ 77680 w 309"/>
                <a:gd name="T7" fmla="*/ 85790 h 314"/>
                <a:gd name="T8" fmla="*/ 32367 w 309"/>
                <a:gd name="T9" fmla="*/ 85790 h 314"/>
                <a:gd name="T10" fmla="*/ 32367 w 309"/>
                <a:gd name="T11" fmla="*/ 85790 h 314"/>
                <a:gd name="T12" fmla="*/ 26612 w 309"/>
                <a:gd name="T13" fmla="*/ 79329 h 314"/>
                <a:gd name="T14" fmla="*/ 26612 w 309"/>
                <a:gd name="T15" fmla="*/ 32306 h 314"/>
                <a:gd name="T16" fmla="*/ 26612 w 309"/>
                <a:gd name="T17" fmla="*/ 32306 h 314"/>
                <a:gd name="T18" fmla="*/ 32367 w 309"/>
                <a:gd name="T19" fmla="*/ 26204 h 314"/>
                <a:gd name="T20" fmla="*/ 77680 w 309"/>
                <a:gd name="T21" fmla="*/ 26204 h 314"/>
                <a:gd name="T22" fmla="*/ 77680 w 309"/>
                <a:gd name="T23" fmla="*/ 26204 h 314"/>
                <a:gd name="T24" fmla="*/ 83434 w 309"/>
                <a:gd name="T25" fmla="*/ 32306 h 314"/>
                <a:gd name="T26" fmla="*/ 32367 w 309"/>
                <a:gd name="T27" fmla="*/ 0 h 314"/>
                <a:gd name="T28" fmla="*/ 32367 w 309"/>
                <a:gd name="T29" fmla="*/ 0 h 314"/>
                <a:gd name="T30" fmla="*/ 0 w 309"/>
                <a:gd name="T31" fmla="*/ 32306 h 314"/>
                <a:gd name="T32" fmla="*/ 0 w 309"/>
                <a:gd name="T33" fmla="*/ 79329 h 314"/>
                <a:gd name="T34" fmla="*/ 0 w 309"/>
                <a:gd name="T35" fmla="*/ 79329 h 314"/>
                <a:gd name="T36" fmla="*/ 32367 w 309"/>
                <a:gd name="T37" fmla="*/ 112353 h 314"/>
                <a:gd name="T38" fmla="*/ 77680 w 309"/>
                <a:gd name="T39" fmla="*/ 112353 h 314"/>
                <a:gd name="T40" fmla="*/ 77680 w 309"/>
                <a:gd name="T41" fmla="*/ 112353 h 314"/>
                <a:gd name="T42" fmla="*/ 110765 w 309"/>
                <a:gd name="T43" fmla="*/ 79329 h 314"/>
                <a:gd name="T44" fmla="*/ 110765 w 309"/>
                <a:gd name="T45" fmla="*/ 32306 h 314"/>
                <a:gd name="T46" fmla="*/ 110765 w 309"/>
                <a:gd name="T47" fmla="*/ 32306 h 314"/>
                <a:gd name="T48" fmla="*/ 77680 w 309"/>
                <a:gd name="T49" fmla="*/ 0 h 314"/>
                <a:gd name="T50" fmla="*/ 32367 w 309"/>
                <a:gd name="T51" fmla="*/ 0 h 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9" h="314">
                  <a:moveTo>
                    <a:pt x="232" y="90"/>
                  </a:moveTo>
                  <a:lnTo>
                    <a:pt x="232" y="221"/>
                  </a:lnTo>
                  <a:cubicBezTo>
                    <a:pt x="232" y="232"/>
                    <a:pt x="225" y="239"/>
                    <a:pt x="216" y="239"/>
                  </a:cubicBezTo>
                  <a:lnTo>
                    <a:pt x="90" y="239"/>
                  </a:lnTo>
                  <a:cubicBezTo>
                    <a:pt x="81" y="239"/>
                    <a:pt x="74" y="232"/>
                    <a:pt x="74" y="221"/>
                  </a:cubicBezTo>
                  <a:lnTo>
                    <a:pt x="74" y="90"/>
                  </a:lnTo>
                  <a:cubicBezTo>
                    <a:pt x="74" y="81"/>
                    <a:pt x="81" y="73"/>
                    <a:pt x="90" y="73"/>
                  </a:cubicBezTo>
                  <a:lnTo>
                    <a:pt x="216" y="73"/>
                  </a:lnTo>
                  <a:cubicBezTo>
                    <a:pt x="225" y="73"/>
                    <a:pt x="232" y="81"/>
                    <a:pt x="232" y="90"/>
                  </a:cubicBezTo>
                  <a:close/>
                  <a:moveTo>
                    <a:pt x="90" y="0"/>
                  </a:moveTo>
                  <a:lnTo>
                    <a:pt x="90" y="0"/>
                  </a:lnTo>
                  <a:cubicBezTo>
                    <a:pt x="40" y="0"/>
                    <a:pt x="0" y="39"/>
                    <a:pt x="0" y="90"/>
                  </a:cubicBezTo>
                  <a:lnTo>
                    <a:pt x="0" y="221"/>
                  </a:lnTo>
                  <a:cubicBezTo>
                    <a:pt x="0" y="272"/>
                    <a:pt x="40" y="313"/>
                    <a:pt x="90" y="313"/>
                  </a:cubicBezTo>
                  <a:lnTo>
                    <a:pt x="216" y="313"/>
                  </a:lnTo>
                  <a:cubicBezTo>
                    <a:pt x="266" y="313"/>
                    <a:pt x="308" y="272"/>
                    <a:pt x="308" y="221"/>
                  </a:cubicBezTo>
                  <a:lnTo>
                    <a:pt x="308" y="90"/>
                  </a:lnTo>
                  <a:cubicBezTo>
                    <a:pt x="308" y="39"/>
                    <a:pt x="266" y="0"/>
                    <a:pt x="216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F915539D-D915-E54F-8E42-522C2F903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3020" y="2955673"/>
              <a:ext cx="426751" cy="254553"/>
            </a:xfrm>
            <a:custGeom>
              <a:avLst/>
              <a:gdLst>
                <a:gd name="T0" fmla="*/ 150993 w 501"/>
                <a:gd name="T1" fmla="*/ 78970 h 298"/>
                <a:gd name="T2" fmla="*/ 150993 w 501"/>
                <a:gd name="T3" fmla="*/ 78970 h 298"/>
                <a:gd name="T4" fmla="*/ 146658 w 501"/>
                <a:gd name="T5" fmla="*/ 80781 h 298"/>
                <a:gd name="T6" fmla="*/ 33955 w 501"/>
                <a:gd name="T7" fmla="*/ 80781 h 298"/>
                <a:gd name="T8" fmla="*/ 33955 w 501"/>
                <a:gd name="T9" fmla="*/ 80781 h 298"/>
                <a:gd name="T10" fmla="*/ 29621 w 501"/>
                <a:gd name="T11" fmla="*/ 78970 h 298"/>
                <a:gd name="T12" fmla="*/ 29621 w 501"/>
                <a:gd name="T13" fmla="*/ 78970 h 298"/>
                <a:gd name="T14" fmla="*/ 28537 w 501"/>
                <a:gd name="T15" fmla="*/ 73899 h 298"/>
                <a:gd name="T16" fmla="*/ 40096 w 501"/>
                <a:gd name="T17" fmla="*/ 30791 h 298"/>
                <a:gd name="T18" fmla="*/ 40096 w 501"/>
                <a:gd name="T19" fmla="*/ 30791 h 298"/>
                <a:gd name="T20" fmla="*/ 45515 w 501"/>
                <a:gd name="T21" fmla="*/ 26806 h 298"/>
                <a:gd name="T22" fmla="*/ 135099 w 501"/>
                <a:gd name="T23" fmla="*/ 26806 h 298"/>
                <a:gd name="T24" fmla="*/ 135099 w 501"/>
                <a:gd name="T25" fmla="*/ 26806 h 298"/>
                <a:gd name="T26" fmla="*/ 140518 w 501"/>
                <a:gd name="T27" fmla="*/ 30791 h 298"/>
                <a:gd name="T28" fmla="*/ 152077 w 501"/>
                <a:gd name="T29" fmla="*/ 73899 h 298"/>
                <a:gd name="T30" fmla="*/ 152077 w 501"/>
                <a:gd name="T31" fmla="*/ 73899 h 298"/>
                <a:gd name="T32" fmla="*/ 150993 w 501"/>
                <a:gd name="T33" fmla="*/ 78970 h 298"/>
                <a:gd name="T34" fmla="*/ 166526 w 501"/>
                <a:gd name="T35" fmla="*/ 24271 h 298"/>
                <a:gd name="T36" fmla="*/ 166526 w 501"/>
                <a:gd name="T37" fmla="*/ 24271 h 298"/>
                <a:gd name="T38" fmla="*/ 135099 w 501"/>
                <a:gd name="T39" fmla="*/ 0 h 298"/>
                <a:gd name="T40" fmla="*/ 45515 w 501"/>
                <a:gd name="T41" fmla="*/ 0 h 298"/>
                <a:gd name="T42" fmla="*/ 45515 w 501"/>
                <a:gd name="T43" fmla="*/ 0 h 298"/>
                <a:gd name="T44" fmla="*/ 14449 w 501"/>
                <a:gd name="T45" fmla="*/ 24271 h 298"/>
                <a:gd name="T46" fmla="*/ 2890 w 501"/>
                <a:gd name="T47" fmla="*/ 67016 h 298"/>
                <a:gd name="T48" fmla="*/ 2890 w 501"/>
                <a:gd name="T49" fmla="*/ 67016 h 298"/>
                <a:gd name="T50" fmla="*/ 8308 w 501"/>
                <a:gd name="T51" fmla="*/ 95271 h 298"/>
                <a:gd name="T52" fmla="*/ 8308 w 501"/>
                <a:gd name="T53" fmla="*/ 95271 h 298"/>
                <a:gd name="T54" fmla="*/ 33955 w 501"/>
                <a:gd name="T55" fmla="*/ 107588 h 298"/>
                <a:gd name="T56" fmla="*/ 146658 w 501"/>
                <a:gd name="T57" fmla="*/ 107588 h 298"/>
                <a:gd name="T58" fmla="*/ 146658 w 501"/>
                <a:gd name="T59" fmla="*/ 107588 h 298"/>
                <a:gd name="T60" fmla="*/ 172306 w 501"/>
                <a:gd name="T61" fmla="*/ 95271 h 298"/>
                <a:gd name="T62" fmla="*/ 172306 w 501"/>
                <a:gd name="T63" fmla="*/ 95271 h 298"/>
                <a:gd name="T64" fmla="*/ 177724 w 501"/>
                <a:gd name="T65" fmla="*/ 67016 h 298"/>
                <a:gd name="T66" fmla="*/ 166526 w 501"/>
                <a:gd name="T67" fmla="*/ 24271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1" h="298">
                  <a:moveTo>
                    <a:pt x="418" y="218"/>
                  </a:moveTo>
                  <a:lnTo>
                    <a:pt x="418" y="218"/>
                  </a:lnTo>
                  <a:cubicBezTo>
                    <a:pt x="416" y="220"/>
                    <a:pt x="412" y="223"/>
                    <a:pt x="406" y="223"/>
                  </a:cubicBezTo>
                  <a:lnTo>
                    <a:pt x="94" y="223"/>
                  </a:lnTo>
                  <a:cubicBezTo>
                    <a:pt x="88" y="223"/>
                    <a:pt x="83" y="220"/>
                    <a:pt x="82" y="218"/>
                  </a:cubicBezTo>
                  <a:cubicBezTo>
                    <a:pt x="81" y="216"/>
                    <a:pt x="77" y="210"/>
                    <a:pt x="79" y="204"/>
                  </a:cubicBezTo>
                  <a:lnTo>
                    <a:pt x="111" y="85"/>
                  </a:lnTo>
                  <a:cubicBezTo>
                    <a:pt x="113" y="78"/>
                    <a:pt x="119" y="74"/>
                    <a:pt x="126" y="74"/>
                  </a:cubicBezTo>
                  <a:lnTo>
                    <a:pt x="374" y="74"/>
                  </a:lnTo>
                  <a:cubicBezTo>
                    <a:pt x="381" y="74"/>
                    <a:pt x="387" y="78"/>
                    <a:pt x="389" y="85"/>
                  </a:cubicBezTo>
                  <a:lnTo>
                    <a:pt x="421" y="204"/>
                  </a:lnTo>
                  <a:cubicBezTo>
                    <a:pt x="423" y="210"/>
                    <a:pt x="419" y="216"/>
                    <a:pt x="418" y="218"/>
                  </a:cubicBezTo>
                  <a:close/>
                  <a:moveTo>
                    <a:pt x="461" y="67"/>
                  </a:moveTo>
                  <a:lnTo>
                    <a:pt x="461" y="67"/>
                  </a:lnTo>
                  <a:cubicBezTo>
                    <a:pt x="449" y="27"/>
                    <a:pt x="414" y="0"/>
                    <a:pt x="374" y="0"/>
                  </a:cubicBezTo>
                  <a:lnTo>
                    <a:pt x="126" y="0"/>
                  </a:lnTo>
                  <a:cubicBezTo>
                    <a:pt x="86" y="0"/>
                    <a:pt x="51" y="27"/>
                    <a:pt x="40" y="67"/>
                  </a:cubicBezTo>
                  <a:lnTo>
                    <a:pt x="8" y="185"/>
                  </a:lnTo>
                  <a:cubicBezTo>
                    <a:pt x="0" y="211"/>
                    <a:pt x="6" y="240"/>
                    <a:pt x="23" y="263"/>
                  </a:cubicBezTo>
                  <a:cubicBezTo>
                    <a:pt x="40" y="285"/>
                    <a:pt x="65" y="297"/>
                    <a:pt x="94" y="297"/>
                  </a:cubicBezTo>
                  <a:lnTo>
                    <a:pt x="406" y="297"/>
                  </a:lnTo>
                  <a:cubicBezTo>
                    <a:pt x="434" y="297"/>
                    <a:pt x="459" y="285"/>
                    <a:pt x="477" y="263"/>
                  </a:cubicBezTo>
                  <a:cubicBezTo>
                    <a:pt x="495" y="240"/>
                    <a:pt x="500" y="211"/>
                    <a:pt x="492" y="185"/>
                  </a:cubicBezTo>
                  <a:lnTo>
                    <a:pt x="461" y="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56490287-D6EA-1E4C-8BA8-65E8B1AF5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7236" y="2704864"/>
              <a:ext cx="205890" cy="209632"/>
            </a:xfrm>
            <a:custGeom>
              <a:avLst/>
              <a:gdLst>
                <a:gd name="T0" fmla="*/ 26480 w 244"/>
                <a:gd name="T1" fmla="*/ 29276 h 249"/>
                <a:gd name="T2" fmla="*/ 26480 w 244"/>
                <a:gd name="T3" fmla="*/ 29276 h 249"/>
                <a:gd name="T4" fmla="*/ 29343 w 244"/>
                <a:gd name="T5" fmla="*/ 26777 h 249"/>
                <a:gd name="T6" fmla="*/ 57612 w 244"/>
                <a:gd name="T7" fmla="*/ 26777 h 249"/>
                <a:gd name="T8" fmla="*/ 57612 w 244"/>
                <a:gd name="T9" fmla="*/ 26777 h 249"/>
                <a:gd name="T10" fmla="*/ 60475 w 244"/>
                <a:gd name="T11" fmla="*/ 29276 h 249"/>
                <a:gd name="T12" fmla="*/ 60475 w 244"/>
                <a:gd name="T13" fmla="*/ 58910 h 249"/>
                <a:gd name="T14" fmla="*/ 60475 w 244"/>
                <a:gd name="T15" fmla="*/ 58910 h 249"/>
                <a:gd name="T16" fmla="*/ 57612 w 244"/>
                <a:gd name="T17" fmla="*/ 62123 h 249"/>
                <a:gd name="T18" fmla="*/ 29343 w 244"/>
                <a:gd name="T19" fmla="*/ 62123 h 249"/>
                <a:gd name="T20" fmla="*/ 29343 w 244"/>
                <a:gd name="T21" fmla="*/ 62123 h 249"/>
                <a:gd name="T22" fmla="*/ 26480 w 244"/>
                <a:gd name="T23" fmla="*/ 58910 h 249"/>
                <a:gd name="T24" fmla="*/ 26480 w 244"/>
                <a:gd name="T25" fmla="*/ 29276 h 249"/>
                <a:gd name="T26" fmla="*/ 29343 w 244"/>
                <a:gd name="T27" fmla="*/ 88543 h 249"/>
                <a:gd name="T28" fmla="*/ 57612 w 244"/>
                <a:gd name="T29" fmla="*/ 88543 h 249"/>
                <a:gd name="T30" fmla="*/ 57612 w 244"/>
                <a:gd name="T31" fmla="*/ 88543 h 249"/>
                <a:gd name="T32" fmla="*/ 86955 w 244"/>
                <a:gd name="T33" fmla="*/ 58910 h 249"/>
                <a:gd name="T34" fmla="*/ 86955 w 244"/>
                <a:gd name="T35" fmla="*/ 29276 h 249"/>
                <a:gd name="T36" fmla="*/ 86955 w 244"/>
                <a:gd name="T37" fmla="*/ 29276 h 249"/>
                <a:gd name="T38" fmla="*/ 57612 w 244"/>
                <a:gd name="T39" fmla="*/ 0 h 249"/>
                <a:gd name="T40" fmla="*/ 29343 w 244"/>
                <a:gd name="T41" fmla="*/ 0 h 249"/>
                <a:gd name="T42" fmla="*/ 29343 w 244"/>
                <a:gd name="T43" fmla="*/ 0 h 249"/>
                <a:gd name="T44" fmla="*/ 0 w 244"/>
                <a:gd name="T45" fmla="*/ 29276 h 249"/>
                <a:gd name="T46" fmla="*/ 0 w 244"/>
                <a:gd name="T47" fmla="*/ 58910 h 249"/>
                <a:gd name="T48" fmla="*/ 0 w 244"/>
                <a:gd name="T49" fmla="*/ 58910 h 249"/>
                <a:gd name="T50" fmla="*/ 29343 w 244"/>
                <a:gd name="T51" fmla="*/ 88543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4" h="249">
                  <a:moveTo>
                    <a:pt x="74" y="82"/>
                  </a:moveTo>
                  <a:lnTo>
                    <a:pt x="74" y="82"/>
                  </a:lnTo>
                  <a:cubicBezTo>
                    <a:pt x="74" y="77"/>
                    <a:pt x="77" y="75"/>
                    <a:pt x="82" y="75"/>
                  </a:cubicBezTo>
                  <a:lnTo>
                    <a:pt x="161" y="75"/>
                  </a:lnTo>
                  <a:cubicBezTo>
                    <a:pt x="165" y="75"/>
                    <a:pt x="169" y="77"/>
                    <a:pt x="169" y="82"/>
                  </a:cubicBezTo>
                  <a:lnTo>
                    <a:pt x="169" y="165"/>
                  </a:lnTo>
                  <a:cubicBezTo>
                    <a:pt x="169" y="170"/>
                    <a:pt x="165" y="174"/>
                    <a:pt x="161" y="174"/>
                  </a:cubicBezTo>
                  <a:lnTo>
                    <a:pt x="82" y="174"/>
                  </a:lnTo>
                  <a:cubicBezTo>
                    <a:pt x="77" y="174"/>
                    <a:pt x="74" y="170"/>
                    <a:pt x="74" y="165"/>
                  </a:cubicBezTo>
                  <a:lnTo>
                    <a:pt x="74" y="82"/>
                  </a:lnTo>
                  <a:close/>
                  <a:moveTo>
                    <a:pt x="82" y="248"/>
                  </a:moveTo>
                  <a:lnTo>
                    <a:pt x="161" y="248"/>
                  </a:lnTo>
                  <a:cubicBezTo>
                    <a:pt x="206" y="248"/>
                    <a:pt x="243" y="211"/>
                    <a:pt x="243" y="165"/>
                  </a:cubicBezTo>
                  <a:lnTo>
                    <a:pt x="243" y="82"/>
                  </a:lnTo>
                  <a:cubicBezTo>
                    <a:pt x="243" y="37"/>
                    <a:pt x="206" y="0"/>
                    <a:pt x="161" y="0"/>
                  </a:cubicBezTo>
                  <a:lnTo>
                    <a:pt x="82" y="0"/>
                  </a:lnTo>
                  <a:cubicBezTo>
                    <a:pt x="37" y="0"/>
                    <a:pt x="0" y="37"/>
                    <a:pt x="0" y="82"/>
                  </a:cubicBezTo>
                  <a:lnTo>
                    <a:pt x="0" y="165"/>
                  </a:lnTo>
                  <a:cubicBezTo>
                    <a:pt x="0" y="211"/>
                    <a:pt x="37" y="248"/>
                    <a:pt x="82" y="2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AC5BD504-A7B6-354B-8E98-7FB15D842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3598" y="2936957"/>
              <a:ext cx="325677" cy="202145"/>
            </a:xfrm>
            <a:custGeom>
              <a:avLst/>
              <a:gdLst>
                <a:gd name="T0" fmla="*/ 109698 w 384"/>
                <a:gd name="T1" fmla="*/ 58711 h 238"/>
                <a:gd name="T2" fmla="*/ 28054 w 384"/>
                <a:gd name="T3" fmla="*/ 58711 h 238"/>
                <a:gd name="T4" fmla="*/ 28054 w 384"/>
                <a:gd name="T5" fmla="*/ 58711 h 238"/>
                <a:gd name="T6" fmla="*/ 28054 w 384"/>
                <a:gd name="T7" fmla="*/ 57990 h 238"/>
                <a:gd name="T8" fmla="*/ 36686 w 384"/>
                <a:gd name="T9" fmla="*/ 27014 h 238"/>
                <a:gd name="T10" fmla="*/ 36686 w 384"/>
                <a:gd name="T11" fmla="*/ 27014 h 238"/>
                <a:gd name="T12" fmla="*/ 36686 w 384"/>
                <a:gd name="T13" fmla="*/ 27014 h 238"/>
                <a:gd name="T14" fmla="*/ 101786 w 384"/>
                <a:gd name="T15" fmla="*/ 27014 h 238"/>
                <a:gd name="T16" fmla="*/ 101786 w 384"/>
                <a:gd name="T17" fmla="*/ 27014 h 238"/>
                <a:gd name="T18" fmla="*/ 101786 w 384"/>
                <a:gd name="T19" fmla="*/ 27014 h 238"/>
                <a:gd name="T20" fmla="*/ 110058 w 384"/>
                <a:gd name="T21" fmla="*/ 57990 h 238"/>
                <a:gd name="T22" fmla="*/ 110058 w 384"/>
                <a:gd name="T23" fmla="*/ 57990 h 238"/>
                <a:gd name="T24" fmla="*/ 109698 w 384"/>
                <a:gd name="T25" fmla="*/ 58711 h 238"/>
                <a:gd name="T26" fmla="*/ 127322 w 384"/>
                <a:gd name="T27" fmla="*/ 20171 h 238"/>
                <a:gd name="T28" fmla="*/ 127322 w 384"/>
                <a:gd name="T29" fmla="*/ 20171 h 238"/>
                <a:gd name="T30" fmla="*/ 101786 w 384"/>
                <a:gd name="T31" fmla="*/ 0 h 238"/>
                <a:gd name="T32" fmla="*/ 36686 w 384"/>
                <a:gd name="T33" fmla="*/ 0 h 238"/>
                <a:gd name="T34" fmla="*/ 36686 w 384"/>
                <a:gd name="T35" fmla="*/ 0 h 238"/>
                <a:gd name="T36" fmla="*/ 10430 w 384"/>
                <a:gd name="T37" fmla="*/ 20171 h 238"/>
                <a:gd name="T38" fmla="*/ 2518 w 384"/>
                <a:gd name="T39" fmla="*/ 51147 h 238"/>
                <a:gd name="T40" fmla="*/ 2518 w 384"/>
                <a:gd name="T41" fmla="*/ 51147 h 238"/>
                <a:gd name="T42" fmla="*/ 6834 w 384"/>
                <a:gd name="T43" fmla="*/ 74559 h 238"/>
                <a:gd name="T44" fmla="*/ 6834 w 384"/>
                <a:gd name="T45" fmla="*/ 74559 h 238"/>
                <a:gd name="T46" fmla="*/ 28773 w 384"/>
                <a:gd name="T47" fmla="*/ 85365 h 238"/>
                <a:gd name="T48" fmla="*/ 109698 w 384"/>
                <a:gd name="T49" fmla="*/ 85365 h 238"/>
                <a:gd name="T50" fmla="*/ 109698 w 384"/>
                <a:gd name="T51" fmla="*/ 85365 h 238"/>
                <a:gd name="T52" fmla="*/ 131638 w 384"/>
                <a:gd name="T53" fmla="*/ 74559 h 238"/>
                <a:gd name="T54" fmla="*/ 131638 w 384"/>
                <a:gd name="T55" fmla="*/ 74559 h 238"/>
                <a:gd name="T56" fmla="*/ 135954 w 384"/>
                <a:gd name="T57" fmla="*/ 51147 h 238"/>
                <a:gd name="T58" fmla="*/ 127322 w 384"/>
                <a:gd name="T59" fmla="*/ 20171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4" h="238">
                  <a:moveTo>
                    <a:pt x="305" y="163"/>
                  </a:moveTo>
                  <a:lnTo>
                    <a:pt x="78" y="163"/>
                  </a:lnTo>
                  <a:cubicBezTo>
                    <a:pt x="78" y="163"/>
                    <a:pt x="78" y="163"/>
                    <a:pt x="78" y="161"/>
                  </a:cubicBezTo>
                  <a:lnTo>
                    <a:pt x="102" y="75"/>
                  </a:lnTo>
                  <a:lnTo>
                    <a:pt x="283" y="75"/>
                  </a:lnTo>
                  <a:lnTo>
                    <a:pt x="306" y="161"/>
                  </a:lnTo>
                  <a:cubicBezTo>
                    <a:pt x="306" y="163"/>
                    <a:pt x="305" y="163"/>
                    <a:pt x="305" y="163"/>
                  </a:cubicBezTo>
                  <a:close/>
                  <a:moveTo>
                    <a:pt x="354" y="56"/>
                  </a:moveTo>
                  <a:lnTo>
                    <a:pt x="354" y="56"/>
                  </a:lnTo>
                  <a:cubicBezTo>
                    <a:pt x="345" y="23"/>
                    <a:pt x="316" y="0"/>
                    <a:pt x="283" y="0"/>
                  </a:cubicBezTo>
                  <a:lnTo>
                    <a:pt x="102" y="0"/>
                  </a:lnTo>
                  <a:cubicBezTo>
                    <a:pt x="69" y="0"/>
                    <a:pt x="38" y="23"/>
                    <a:pt x="29" y="56"/>
                  </a:cubicBezTo>
                  <a:lnTo>
                    <a:pt x="7" y="142"/>
                  </a:lnTo>
                  <a:cubicBezTo>
                    <a:pt x="0" y="164"/>
                    <a:pt x="6" y="189"/>
                    <a:pt x="19" y="207"/>
                  </a:cubicBezTo>
                  <a:cubicBezTo>
                    <a:pt x="34" y="226"/>
                    <a:pt x="56" y="237"/>
                    <a:pt x="80" y="237"/>
                  </a:cubicBezTo>
                  <a:lnTo>
                    <a:pt x="305" y="237"/>
                  </a:lnTo>
                  <a:cubicBezTo>
                    <a:pt x="329" y="237"/>
                    <a:pt x="351" y="226"/>
                    <a:pt x="366" y="207"/>
                  </a:cubicBezTo>
                  <a:cubicBezTo>
                    <a:pt x="379" y="189"/>
                    <a:pt x="383" y="164"/>
                    <a:pt x="378" y="142"/>
                  </a:cubicBezTo>
                  <a:lnTo>
                    <a:pt x="354" y="5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8908EE25-180C-B847-A242-D06EC0891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9667" y="2704864"/>
              <a:ext cx="209632" cy="209632"/>
            </a:xfrm>
            <a:custGeom>
              <a:avLst/>
              <a:gdLst>
                <a:gd name="T0" fmla="*/ 61686 w 245"/>
                <a:gd name="T1" fmla="*/ 29276 h 249"/>
                <a:gd name="T2" fmla="*/ 61686 w 245"/>
                <a:gd name="T3" fmla="*/ 58910 h 249"/>
                <a:gd name="T4" fmla="*/ 61686 w 245"/>
                <a:gd name="T5" fmla="*/ 58910 h 249"/>
                <a:gd name="T6" fmla="*/ 58420 w 245"/>
                <a:gd name="T7" fmla="*/ 62123 h 249"/>
                <a:gd name="T8" fmla="*/ 30117 w 245"/>
                <a:gd name="T9" fmla="*/ 62123 h 249"/>
                <a:gd name="T10" fmla="*/ 30117 w 245"/>
                <a:gd name="T11" fmla="*/ 62123 h 249"/>
                <a:gd name="T12" fmla="*/ 27214 w 245"/>
                <a:gd name="T13" fmla="*/ 58910 h 249"/>
                <a:gd name="T14" fmla="*/ 27214 w 245"/>
                <a:gd name="T15" fmla="*/ 29276 h 249"/>
                <a:gd name="T16" fmla="*/ 27214 w 245"/>
                <a:gd name="T17" fmla="*/ 29276 h 249"/>
                <a:gd name="T18" fmla="*/ 30117 w 245"/>
                <a:gd name="T19" fmla="*/ 26777 h 249"/>
                <a:gd name="T20" fmla="*/ 58420 w 245"/>
                <a:gd name="T21" fmla="*/ 26777 h 249"/>
                <a:gd name="T22" fmla="*/ 58420 w 245"/>
                <a:gd name="T23" fmla="*/ 26777 h 249"/>
                <a:gd name="T24" fmla="*/ 61686 w 245"/>
                <a:gd name="T25" fmla="*/ 29276 h 249"/>
                <a:gd name="T26" fmla="*/ 0 w 245"/>
                <a:gd name="T27" fmla="*/ 29276 h 249"/>
                <a:gd name="T28" fmla="*/ 0 w 245"/>
                <a:gd name="T29" fmla="*/ 58910 h 249"/>
                <a:gd name="T30" fmla="*/ 0 w 245"/>
                <a:gd name="T31" fmla="*/ 58910 h 249"/>
                <a:gd name="T32" fmla="*/ 30117 w 245"/>
                <a:gd name="T33" fmla="*/ 88543 h 249"/>
                <a:gd name="T34" fmla="*/ 58420 w 245"/>
                <a:gd name="T35" fmla="*/ 88543 h 249"/>
                <a:gd name="T36" fmla="*/ 58420 w 245"/>
                <a:gd name="T37" fmla="*/ 88543 h 249"/>
                <a:gd name="T38" fmla="*/ 88537 w 245"/>
                <a:gd name="T39" fmla="*/ 58910 h 249"/>
                <a:gd name="T40" fmla="*/ 88537 w 245"/>
                <a:gd name="T41" fmla="*/ 29276 h 249"/>
                <a:gd name="T42" fmla="*/ 88537 w 245"/>
                <a:gd name="T43" fmla="*/ 29276 h 249"/>
                <a:gd name="T44" fmla="*/ 58420 w 245"/>
                <a:gd name="T45" fmla="*/ 0 h 249"/>
                <a:gd name="T46" fmla="*/ 30117 w 245"/>
                <a:gd name="T47" fmla="*/ 0 h 249"/>
                <a:gd name="T48" fmla="*/ 30117 w 245"/>
                <a:gd name="T49" fmla="*/ 0 h 249"/>
                <a:gd name="T50" fmla="*/ 0 w 245"/>
                <a:gd name="T51" fmla="*/ 29276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49">
                  <a:moveTo>
                    <a:pt x="170" y="82"/>
                  </a:moveTo>
                  <a:lnTo>
                    <a:pt x="170" y="165"/>
                  </a:lnTo>
                  <a:cubicBezTo>
                    <a:pt x="170" y="170"/>
                    <a:pt x="166" y="174"/>
                    <a:pt x="161" y="174"/>
                  </a:cubicBezTo>
                  <a:lnTo>
                    <a:pt x="83" y="174"/>
                  </a:lnTo>
                  <a:cubicBezTo>
                    <a:pt x="79" y="174"/>
                    <a:pt x="75" y="170"/>
                    <a:pt x="75" y="165"/>
                  </a:cubicBezTo>
                  <a:lnTo>
                    <a:pt x="75" y="82"/>
                  </a:lnTo>
                  <a:cubicBezTo>
                    <a:pt x="75" y="77"/>
                    <a:pt x="79" y="75"/>
                    <a:pt x="83" y="75"/>
                  </a:cubicBezTo>
                  <a:lnTo>
                    <a:pt x="161" y="75"/>
                  </a:lnTo>
                  <a:cubicBezTo>
                    <a:pt x="166" y="75"/>
                    <a:pt x="170" y="77"/>
                    <a:pt x="170" y="82"/>
                  </a:cubicBezTo>
                  <a:close/>
                  <a:moveTo>
                    <a:pt x="0" y="82"/>
                  </a:moveTo>
                  <a:lnTo>
                    <a:pt x="0" y="165"/>
                  </a:lnTo>
                  <a:cubicBezTo>
                    <a:pt x="0" y="211"/>
                    <a:pt x="37" y="248"/>
                    <a:pt x="83" y="248"/>
                  </a:cubicBezTo>
                  <a:lnTo>
                    <a:pt x="161" y="248"/>
                  </a:lnTo>
                  <a:cubicBezTo>
                    <a:pt x="207" y="248"/>
                    <a:pt x="244" y="211"/>
                    <a:pt x="244" y="165"/>
                  </a:cubicBezTo>
                  <a:lnTo>
                    <a:pt x="244" y="82"/>
                  </a:lnTo>
                  <a:cubicBezTo>
                    <a:pt x="244" y="37"/>
                    <a:pt x="207" y="0"/>
                    <a:pt x="161" y="0"/>
                  </a:cubicBezTo>
                  <a:lnTo>
                    <a:pt x="83" y="0"/>
                  </a:lnTo>
                  <a:cubicBezTo>
                    <a:pt x="37" y="0"/>
                    <a:pt x="0" y="37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E087F1D9-2C82-B947-8150-F9F1DB695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9772" y="2936957"/>
              <a:ext cx="325677" cy="202145"/>
            </a:xfrm>
            <a:custGeom>
              <a:avLst/>
              <a:gdLst>
                <a:gd name="T0" fmla="*/ 109413 w 385"/>
                <a:gd name="T1" fmla="*/ 58711 h 238"/>
                <a:gd name="T2" fmla="*/ 28340 w 385"/>
                <a:gd name="T3" fmla="*/ 58711 h 238"/>
                <a:gd name="T4" fmla="*/ 28340 w 385"/>
                <a:gd name="T5" fmla="*/ 58711 h 238"/>
                <a:gd name="T6" fmla="*/ 28340 w 385"/>
                <a:gd name="T7" fmla="*/ 57990 h 238"/>
                <a:gd name="T8" fmla="*/ 36232 w 385"/>
                <a:gd name="T9" fmla="*/ 27014 h 238"/>
                <a:gd name="T10" fmla="*/ 36232 w 385"/>
                <a:gd name="T11" fmla="*/ 27014 h 238"/>
                <a:gd name="T12" fmla="*/ 36591 w 385"/>
                <a:gd name="T13" fmla="*/ 27014 h 238"/>
                <a:gd name="T14" fmla="*/ 101163 w 385"/>
                <a:gd name="T15" fmla="*/ 27014 h 238"/>
                <a:gd name="T16" fmla="*/ 101163 w 385"/>
                <a:gd name="T17" fmla="*/ 27014 h 238"/>
                <a:gd name="T18" fmla="*/ 101521 w 385"/>
                <a:gd name="T19" fmla="*/ 27014 h 238"/>
                <a:gd name="T20" fmla="*/ 109413 w 385"/>
                <a:gd name="T21" fmla="*/ 57990 h 238"/>
                <a:gd name="T22" fmla="*/ 109413 w 385"/>
                <a:gd name="T23" fmla="*/ 57990 h 238"/>
                <a:gd name="T24" fmla="*/ 109413 w 385"/>
                <a:gd name="T25" fmla="*/ 58711 h 238"/>
                <a:gd name="T26" fmla="*/ 135601 w 385"/>
                <a:gd name="T27" fmla="*/ 51147 h 238"/>
                <a:gd name="T28" fmla="*/ 126991 w 385"/>
                <a:gd name="T29" fmla="*/ 20171 h 238"/>
                <a:gd name="T30" fmla="*/ 126991 w 385"/>
                <a:gd name="T31" fmla="*/ 20171 h 238"/>
                <a:gd name="T32" fmla="*/ 101163 w 385"/>
                <a:gd name="T33" fmla="*/ 0 h 238"/>
                <a:gd name="T34" fmla="*/ 36591 w 385"/>
                <a:gd name="T35" fmla="*/ 0 h 238"/>
                <a:gd name="T36" fmla="*/ 36591 w 385"/>
                <a:gd name="T37" fmla="*/ 0 h 238"/>
                <a:gd name="T38" fmla="*/ 10762 w 385"/>
                <a:gd name="T39" fmla="*/ 20171 h 238"/>
                <a:gd name="T40" fmla="*/ 2511 w 385"/>
                <a:gd name="T41" fmla="*/ 51147 h 238"/>
                <a:gd name="T42" fmla="*/ 2511 w 385"/>
                <a:gd name="T43" fmla="*/ 51147 h 238"/>
                <a:gd name="T44" fmla="*/ 7175 w 385"/>
                <a:gd name="T45" fmla="*/ 74559 h 238"/>
                <a:gd name="T46" fmla="*/ 7175 w 385"/>
                <a:gd name="T47" fmla="*/ 74559 h 238"/>
                <a:gd name="T48" fmla="*/ 28340 w 385"/>
                <a:gd name="T49" fmla="*/ 85365 h 238"/>
                <a:gd name="T50" fmla="*/ 109413 w 385"/>
                <a:gd name="T51" fmla="*/ 85365 h 238"/>
                <a:gd name="T52" fmla="*/ 109413 w 385"/>
                <a:gd name="T53" fmla="*/ 85365 h 238"/>
                <a:gd name="T54" fmla="*/ 130937 w 385"/>
                <a:gd name="T55" fmla="*/ 74559 h 238"/>
                <a:gd name="T56" fmla="*/ 130937 w 385"/>
                <a:gd name="T57" fmla="*/ 74559 h 238"/>
                <a:gd name="T58" fmla="*/ 135601 w 385"/>
                <a:gd name="T59" fmla="*/ 51147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5" h="238">
                  <a:moveTo>
                    <a:pt x="305" y="163"/>
                  </a:moveTo>
                  <a:lnTo>
                    <a:pt x="79" y="163"/>
                  </a:lnTo>
                  <a:cubicBezTo>
                    <a:pt x="79" y="163"/>
                    <a:pt x="77" y="163"/>
                    <a:pt x="79" y="161"/>
                  </a:cubicBezTo>
                  <a:lnTo>
                    <a:pt x="101" y="75"/>
                  </a:lnTo>
                  <a:cubicBezTo>
                    <a:pt x="102" y="75"/>
                    <a:pt x="102" y="75"/>
                    <a:pt x="102" y="75"/>
                  </a:cubicBezTo>
                  <a:lnTo>
                    <a:pt x="282" y="75"/>
                  </a:lnTo>
                  <a:lnTo>
                    <a:pt x="283" y="75"/>
                  </a:lnTo>
                  <a:lnTo>
                    <a:pt x="305" y="161"/>
                  </a:lnTo>
                  <a:cubicBezTo>
                    <a:pt x="307" y="163"/>
                    <a:pt x="305" y="163"/>
                    <a:pt x="305" y="163"/>
                  </a:cubicBezTo>
                  <a:close/>
                  <a:moveTo>
                    <a:pt x="378" y="142"/>
                  </a:moveTo>
                  <a:lnTo>
                    <a:pt x="354" y="56"/>
                  </a:lnTo>
                  <a:cubicBezTo>
                    <a:pt x="345" y="23"/>
                    <a:pt x="316" y="0"/>
                    <a:pt x="282" y="0"/>
                  </a:cubicBezTo>
                  <a:lnTo>
                    <a:pt x="102" y="0"/>
                  </a:lnTo>
                  <a:cubicBezTo>
                    <a:pt x="68" y="0"/>
                    <a:pt x="39" y="23"/>
                    <a:pt x="30" y="56"/>
                  </a:cubicBezTo>
                  <a:lnTo>
                    <a:pt x="7" y="142"/>
                  </a:lnTo>
                  <a:cubicBezTo>
                    <a:pt x="0" y="164"/>
                    <a:pt x="5" y="189"/>
                    <a:pt x="20" y="207"/>
                  </a:cubicBezTo>
                  <a:cubicBezTo>
                    <a:pt x="35" y="226"/>
                    <a:pt x="55" y="237"/>
                    <a:pt x="79" y="237"/>
                  </a:cubicBezTo>
                  <a:lnTo>
                    <a:pt x="305" y="237"/>
                  </a:lnTo>
                  <a:cubicBezTo>
                    <a:pt x="329" y="237"/>
                    <a:pt x="350" y="226"/>
                    <a:pt x="365" y="207"/>
                  </a:cubicBezTo>
                  <a:cubicBezTo>
                    <a:pt x="380" y="189"/>
                    <a:pt x="384" y="164"/>
                    <a:pt x="378" y="1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6EA9579F-5BE9-644F-B381-102BACFEF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4565" y="2386671"/>
              <a:ext cx="763660" cy="288246"/>
            </a:xfrm>
            <a:custGeom>
              <a:avLst/>
              <a:gdLst>
                <a:gd name="T0" fmla="*/ 9366 w 899"/>
                <a:gd name="T1" fmla="*/ 118653 h 341"/>
                <a:gd name="T2" fmla="*/ 9366 w 899"/>
                <a:gd name="T3" fmla="*/ 118653 h 341"/>
                <a:gd name="T4" fmla="*/ 27018 w 899"/>
                <a:gd name="T5" fmla="*/ 112201 h 341"/>
                <a:gd name="T6" fmla="*/ 27018 w 899"/>
                <a:gd name="T7" fmla="*/ 112201 h 341"/>
                <a:gd name="T8" fmla="*/ 80692 w 899"/>
                <a:gd name="T9" fmla="*/ 50186 h 341"/>
                <a:gd name="T10" fmla="*/ 80692 w 899"/>
                <a:gd name="T11" fmla="*/ 50186 h 341"/>
                <a:gd name="T12" fmla="*/ 162105 w 899"/>
                <a:gd name="T13" fmla="*/ 26527 h 341"/>
                <a:gd name="T14" fmla="*/ 162105 w 899"/>
                <a:gd name="T15" fmla="*/ 26527 h 341"/>
                <a:gd name="T16" fmla="*/ 242797 w 899"/>
                <a:gd name="T17" fmla="*/ 50186 h 341"/>
                <a:gd name="T18" fmla="*/ 242797 w 899"/>
                <a:gd name="T19" fmla="*/ 50186 h 341"/>
                <a:gd name="T20" fmla="*/ 295752 w 899"/>
                <a:gd name="T21" fmla="*/ 111125 h 341"/>
                <a:gd name="T22" fmla="*/ 295752 w 899"/>
                <a:gd name="T23" fmla="*/ 111125 h 341"/>
                <a:gd name="T24" fmla="*/ 314124 w 899"/>
                <a:gd name="T25" fmla="*/ 117936 h 341"/>
                <a:gd name="T26" fmla="*/ 314124 w 899"/>
                <a:gd name="T27" fmla="*/ 117936 h 341"/>
                <a:gd name="T28" fmla="*/ 320608 w 899"/>
                <a:gd name="T29" fmla="*/ 99654 h 341"/>
                <a:gd name="T30" fmla="*/ 320608 w 899"/>
                <a:gd name="T31" fmla="*/ 99654 h 341"/>
                <a:gd name="T32" fmla="*/ 256847 w 899"/>
                <a:gd name="T33" fmla="*/ 27961 h 341"/>
                <a:gd name="T34" fmla="*/ 256847 w 899"/>
                <a:gd name="T35" fmla="*/ 27961 h 341"/>
                <a:gd name="T36" fmla="*/ 162105 w 899"/>
                <a:gd name="T37" fmla="*/ 0 h 341"/>
                <a:gd name="T38" fmla="*/ 162105 w 899"/>
                <a:gd name="T39" fmla="*/ 0 h 341"/>
                <a:gd name="T40" fmla="*/ 65923 w 899"/>
                <a:gd name="T41" fmla="*/ 27961 h 341"/>
                <a:gd name="T42" fmla="*/ 65923 w 899"/>
                <a:gd name="T43" fmla="*/ 27961 h 341"/>
                <a:gd name="T44" fmla="*/ 2522 w 899"/>
                <a:gd name="T45" fmla="*/ 101088 h 341"/>
                <a:gd name="T46" fmla="*/ 2522 w 899"/>
                <a:gd name="T47" fmla="*/ 101088 h 341"/>
                <a:gd name="T48" fmla="*/ 9366 w 899"/>
                <a:gd name="T49" fmla="*/ 118653 h 3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9" h="341">
                  <a:moveTo>
                    <a:pt x="26" y="331"/>
                  </a:moveTo>
                  <a:lnTo>
                    <a:pt x="26" y="331"/>
                  </a:lnTo>
                  <a:cubicBezTo>
                    <a:pt x="45" y="340"/>
                    <a:pt x="69" y="326"/>
                    <a:pt x="75" y="313"/>
                  </a:cubicBezTo>
                  <a:cubicBezTo>
                    <a:pt x="108" y="242"/>
                    <a:pt x="159" y="183"/>
                    <a:pt x="224" y="140"/>
                  </a:cubicBezTo>
                  <a:cubicBezTo>
                    <a:pt x="292" y="97"/>
                    <a:pt x="369" y="74"/>
                    <a:pt x="450" y="74"/>
                  </a:cubicBezTo>
                  <a:cubicBezTo>
                    <a:pt x="528" y="74"/>
                    <a:pt x="606" y="97"/>
                    <a:pt x="674" y="140"/>
                  </a:cubicBezTo>
                  <a:cubicBezTo>
                    <a:pt x="737" y="182"/>
                    <a:pt x="789" y="241"/>
                    <a:pt x="821" y="310"/>
                  </a:cubicBezTo>
                  <a:cubicBezTo>
                    <a:pt x="830" y="329"/>
                    <a:pt x="853" y="337"/>
                    <a:pt x="872" y="329"/>
                  </a:cubicBezTo>
                  <a:cubicBezTo>
                    <a:pt x="890" y="319"/>
                    <a:pt x="898" y="297"/>
                    <a:pt x="890" y="278"/>
                  </a:cubicBezTo>
                  <a:cubicBezTo>
                    <a:pt x="851" y="196"/>
                    <a:pt x="789" y="127"/>
                    <a:pt x="713" y="78"/>
                  </a:cubicBezTo>
                  <a:cubicBezTo>
                    <a:pt x="635" y="26"/>
                    <a:pt x="543" y="0"/>
                    <a:pt x="450" y="0"/>
                  </a:cubicBezTo>
                  <a:cubicBezTo>
                    <a:pt x="355" y="0"/>
                    <a:pt x="263" y="28"/>
                    <a:pt x="183" y="78"/>
                  </a:cubicBezTo>
                  <a:cubicBezTo>
                    <a:pt x="106" y="128"/>
                    <a:pt x="45" y="199"/>
                    <a:pt x="7" y="282"/>
                  </a:cubicBezTo>
                  <a:cubicBezTo>
                    <a:pt x="0" y="300"/>
                    <a:pt x="7" y="322"/>
                    <a:pt x="26" y="3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118462-5CD1-49F6-A71C-1FF645215644}"/>
              </a:ext>
            </a:extLst>
          </p:cNvPr>
          <p:cNvGrpSpPr/>
          <p:nvPr/>
        </p:nvGrpSpPr>
        <p:grpSpPr>
          <a:xfrm>
            <a:off x="3700786" y="2783960"/>
            <a:ext cx="1963802" cy="2305873"/>
            <a:chOff x="3839789" y="2783960"/>
            <a:chExt cx="1963802" cy="2305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27E7B8E-7D19-C240-ADB9-4692F8FF7B63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C602BBA-6129-0648-A7BB-938FD16EF6A6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09A73B-C3AB-A745-9EFA-4AAB898DB66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05FB52D-1BBE-CD44-999A-589BC7311B5B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5552A8-7688-B441-97D0-39FCEB5F1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6D9B85D-14FC-D241-86B9-030E6429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604E49-55C6-8140-87B5-48FCA2F940C9}"/>
              </a:ext>
            </a:extLst>
          </p:cNvPr>
          <p:cNvGrpSpPr/>
          <p:nvPr/>
        </p:nvGrpSpPr>
        <p:grpSpPr>
          <a:xfrm>
            <a:off x="10026183" y="2638074"/>
            <a:ext cx="350606" cy="353040"/>
            <a:chOff x="5231890" y="4370690"/>
            <a:chExt cx="1078109" cy="1085596"/>
          </a:xfrm>
          <a:solidFill>
            <a:schemeClr val="bg1"/>
          </a:solidFill>
        </p:grpSpPr>
        <p:sp>
          <p:nvSpPr>
            <p:cNvPr id="115" name="Freeform 23">
              <a:extLst>
                <a:ext uri="{FF2B5EF4-FFF2-40B4-BE49-F238E27FC236}">
                  <a16:creationId xmlns:a16="http://schemas.microsoft.com/office/drawing/2014/main" id="{DC5566D3-3234-524B-9089-B8D2B031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890" y="4378177"/>
              <a:ext cx="1078109" cy="1078109"/>
            </a:xfrm>
            <a:custGeom>
              <a:avLst/>
              <a:gdLst>
                <a:gd name="T0" fmla="*/ 443509 w 1269"/>
                <a:gd name="T1" fmla="*/ 430157 h 1268"/>
                <a:gd name="T2" fmla="*/ 46477 w 1269"/>
                <a:gd name="T3" fmla="*/ 430157 h 1268"/>
                <a:gd name="T4" fmla="*/ 46477 w 1269"/>
                <a:gd name="T5" fmla="*/ 430157 h 1268"/>
                <a:gd name="T6" fmla="*/ 26661 w 1269"/>
                <a:gd name="T7" fmla="*/ 410326 h 1268"/>
                <a:gd name="T8" fmla="*/ 26661 w 1269"/>
                <a:gd name="T9" fmla="*/ 12980 h 1268"/>
                <a:gd name="T10" fmla="*/ 26661 w 1269"/>
                <a:gd name="T11" fmla="*/ 12980 h 1268"/>
                <a:gd name="T12" fmla="*/ 13330 w 1269"/>
                <a:gd name="T13" fmla="*/ 0 h 1268"/>
                <a:gd name="T14" fmla="*/ 13330 w 1269"/>
                <a:gd name="T15" fmla="*/ 0 h 1268"/>
                <a:gd name="T16" fmla="*/ 0 w 1269"/>
                <a:gd name="T17" fmla="*/ 12980 h 1268"/>
                <a:gd name="T18" fmla="*/ 0 w 1269"/>
                <a:gd name="T19" fmla="*/ 410326 h 1268"/>
                <a:gd name="T20" fmla="*/ 0 w 1269"/>
                <a:gd name="T21" fmla="*/ 410326 h 1268"/>
                <a:gd name="T22" fmla="*/ 46477 w 1269"/>
                <a:gd name="T23" fmla="*/ 456839 h 1268"/>
                <a:gd name="T24" fmla="*/ 443509 w 1269"/>
                <a:gd name="T25" fmla="*/ 456839 h 1268"/>
                <a:gd name="T26" fmla="*/ 443509 w 1269"/>
                <a:gd name="T27" fmla="*/ 456839 h 1268"/>
                <a:gd name="T28" fmla="*/ 456840 w 1269"/>
                <a:gd name="T29" fmla="*/ 443498 h 1268"/>
                <a:gd name="T30" fmla="*/ 456840 w 1269"/>
                <a:gd name="T31" fmla="*/ 443498 h 1268"/>
                <a:gd name="T32" fmla="*/ 443509 w 1269"/>
                <a:gd name="T33" fmla="*/ 430157 h 1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9" h="1268">
                  <a:moveTo>
                    <a:pt x="1231" y="1193"/>
                  </a:moveTo>
                  <a:lnTo>
                    <a:pt x="129" y="1193"/>
                  </a:lnTo>
                  <a:cubicBezTo>
                    <a:pt x="99" y="1193"/>
                    <a:pt x="74" y="1168"/>
                    <a:pt x="74" y="1138"/>
                  </a:cubicBezTo>
                  <a:lnTo>
                    <a:pt x="74" y="36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lnTo>
                    <a:pt x="0" y="1138"/>
                  </a:lnTo>
                  <a:cubicBezTo>
                    <a:pt x="0" y="1209"/>
                    <a:pt x="58" y="1267"/>
                    <a:pt x="129" y="1267"/>
                  </a:cubicBezTo>
                  <a:lnTo>
                    <a:pt x="1231" y="1267"/>
                  </a:lnTo>
                  <a:cubicBezTo>
                    <a:pt x="1250" y="1267"/>
                    <a:pt x="1268" y="1251"/>
                    <a:pt x="1268" y="1230"/>
                  </a:cubicBezTo>
                  <a:cubicBezTo>
                    <a:pt x="1268" y="1209"/>
                    <a:pt x="1250" y="1193"/>
                    <a:pt x="1231" y="1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24">
              <a:extLst>
                <a:ext uri="{FF2B5EF4-FFF2-40B4-BE49-F238E27FC236}">
                  <a16:creationId xmlns:a16="http://schemas.microsoft.com/office/drawing/2014/main" id="{C390127A-433B-454D-A7E3-BA601B00C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748" y="4748778"/>
              <a:ext cx="63637" cy="576489"/>
            </a:xfrm>
            <a:custGeom>
              <a:avLst/>
              <a:gdLst>
                <a:gd name="T0" fmla="*/ 13314 w 75"/>
                <a:gd name="T1" fmla="*/ 244115 h 679"/>
                <a:gd name="T2" fmla="*/ 13314 w 75"/>
                <a:gd name="T3" fmla="*/ 244115 h 679"/>
                <a:gd name="T4" fmla="*/ 26627 w 75"/>
                <a:gd name="T5" fmla="*/ 230433 h 679"/>
                <a:gd name="T6" fmla="*/ 26627 w 75"/>
                <a:gd name="T7" fmla="*/ 13322 h 679"/>
                <a:gd name="T8" fmla="*/ 26627 w 75"/>
                <a:gd name="T9" fmla="*/ 13322 h 679"/>
                <a:gd name="T10" fmla="*/ 13314 w 75"/>
                <a:gd name="T11" fmla="*/ 0 h 679"/>
                <a:gd name="T12" fmla="*/ 13314 w 75"/>
                <a:gd name="T13" fmla="*/ 0 h 679"/>
                <a:gd name="T14" fmla="*/ 0 w 75"/>
                <a:gd name="T15" fmla="*/ 13322 h 679"/>
                <a:gd name="T16" fmla="*/ 0 w 75"/>
                <a:gd name="T17" fmla="*/ 230433 h 679"/>
                <a:gd name="T18" fmla="*/ 0 w 75"/>
                <a:gd name="T19" fmla="*/ 230433 h 679"/>
                <a:gd name="T20" fmla="*/ 13314 w 75"/>
                <a:gd name="T21" fmla="*/ 244115 h 6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679">
                  <a:moveTo>
                    <a:pt x="37" y="678"/>
                  </a:moveTo>
                  <a:lnTo>
                    <a:pt x="37" y="678"/>
                  </a:lnTo>
                  <a:cubicBezTo>
                    <a:pt x="58" y="678"/>
                    <a:pt x="74" y="661"/>
                    <a:pt x="74" y="640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640"/>
                  </a:lnTo>
                  <a:cubicBezTo>
                    <a:pt x="0" y="661"/>
                    <a:pt x="16" y="678"/>
                    <a:pt x="37" y="6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25">
              <a:extLst>
                <a:ext uri="{FF2B5EF4-FFF2-40B4-BE49-F238E27FC236}">
                  <a16:creationId xmlns:a16="http://schemas.microsoft.com/office/drawing/2014/main" id="{C9AEA868-85D1-EE48-8D7A-8FE14F35E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700" y="4861081"/>
              <a:ext cx="63640" cy="464186"/>
            </a:xfrm>
            <a:custGeom>
              <a:avLst/>
              <a:gdLst>
                <a:gd name="T0" fmla="*/ 0 w 76"/>
                <a:gd name="T1" fmla="*/ 13340 h 546"/>
                <a:gd name="T2" fmla="*/ 0 w 76"/>
                <a:gd name="T3" fmla="*/ 183150 h 546"/>
                <a:gd name="T4" fmla="*/ 0 w 76"/>
                <a:gd name="T5" fmla="*/ 183150 h 546"/>
                <a:gd name="T6" fmla="*/ 13494 w 76"/>
                <a:gd name="T7" fmla="*/ 196489 h 546"/>
                <a:gd name="T8" fmla="*/ 13494 w 76"/>
                <a:gd name="T9" fmla="*/ 196489 h 546"/>
                <a:gd name="T10" fmla="*/ 26633 w 76"/>
                <a:gd name="T11" fmla="*/ 183150 h 546"/>
                <a:gd name="T12" fmla="*/ 26633 w 76"/>
                <a:gd name="T13" fmla="*/ 13340 h 546"/>
                <a:gd name="T14" fmla="*/ 26633 w 76"/>
                <a:gd name="T15" fmla="*/ 13340 h 546"/>
                <a:gd name="T16" fmla="*/ 13494 w 76"/>
                <a:gd name="T17" fmla="*/ 0 h 546"/>
                <a:gd name="T18" fmla="*/ 13494 w 76"/>
                <a:gd name="T19" fmla="*/ 0 h 546"/>
                <a:gd name="T20" fmla="*/ 0 w 76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9" y="545"/>
                    <a:pt x="38" y="545"/>
                  </a:cubicBezTo>
                  <a:cubicBezTo>
                    <a:pt x="59" y="545"/>
                    <a:pt x="75" y="528"/>
                    <a:pt x="75" y="508"/>
                  </a:cubicBezTo>
                  <a:lnTo>
                    <a:pt x="75" y="37"/>
                  </a:lnTo>
                  <a:cubicBezTo>
                    <a:pt x="75" y="17"/>
                    <a:pt x="59" y="0"/>
                    <a:pt x="38" y="0"/>
                  </a:cubicBezTo>
                  <a:cubicBezTo>
                    <a:pt x="19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26">
              <a:extLst>
                <a:ext uri="{FF2B5EF4-FFF2-40B4-BE49-F238E27FC236}">
                  <a16:creationId xmlns:a16="http://schemas.microsoft.com/office/drawing/2014/main" id="{4EA765B9-AEE0-3146-9013-5ECE6C125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397" y="5029534"/>
              <a:ext cx="63640" cy="295732"/>
            </a:xfrm>
            <a:custGeom>
              <a:avLst/>
              <a:gdLst>
                <a:gd name="T0" fmla="*/ 0 w 76"/>
                <a:gd name="T1" fmla="*/ 13373 h 347"/>
                <a:gd name="T2" fmla="*/ 0 w 76"/>
                <a:gd name="T3" fmla="*/ 111679 h 347"/>
                <a:gd name="T4" fmla="*/ 0 w 76"/>
                <a:gd name="T5" fmla="*/ 111679 h 347"/>
                <a:gd name="T6" fmla="*/ 13139 w 76"/>
                <a:gd name="T7" fmla="*/ 125052 h 347"/>
                <a:gd name="T8" fmla="*/ 13139 w 76"/>
                <a:gd name="T9" fmla="*/ 125052 h 347"/>
                <a:gd name="T10" fmla="*/ 26633 w 76"/>
                <a:gd name="T11" fmla="*/ 111679 h 347"/>
                <a:gd name="T12" fmla="*/ 26633 w 76"/>
                <a:gd name="T13" fmla="*/ 13373 h 347"/>
                <a:gd name="T14" fmla="*/ 26633 w 76"/>
                <a:gd name="T15" fmla="*/ 13373 h 347"/>
                <a:gd name="T16" fmla="*/ 13139 w 76"/>
                <a:gd name="T17" fmla="*/ 0 h 347"/>
                <a:gd name="T18" fmla="*/ 13139 w 76"/>
                <a:gd name="T19" fmla="*/ 0 h 347"/>
                <a:gd name="T20" fmla="*/ 0 w 76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7" y="346"/>
                    <a:pt x="37" y="346"/>
                  </a:cubicBezTo>
                  <a:cubicBezTo>
                    <a:pt x="57" y="346"/>
                    <a:pt x="75" y="329"/>
                    <a:pt x="75" y="309"/>
                  </a:cubicBezTo>
                  <a:lnTo>
                    <a:pt x="75" y="37"/>
                  </a:lnTo>
                  <a:cubicBezTo>
                    <a:pt x="75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27">
              <a:extLst>
                <a:ext uri="{FF2B5EF4-FFF2-40B4-BE49-F238E27FC236}">
                  <a16:creationId xmlns:a16="http://schemas.microsoft.com/office/drawing/2014/main" id="{DDF1685A-0283-8842-8A3E-E1CDB2E0D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3352" y="5029534"/>
              <a:ext cx="63637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7 w 75"/>
                <a:gd name="T11" fmla="*/ 111679 h 347"/>
                <a:gd name="T12" fmla="*/ 26627 w 75"/>
                <a:gd name="T13" fmla="*/ 13373 h 347"/>
                <a:gd name="T14" fmla="*/ 26627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8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28">
              <a:extLst>
                <a:ext uri="{FF2B5EF4-FFF2-40B4-BE49-F238E27FC236}">
                  <a16:creationId xmlns:a16="http://schemas.microsoft.com/office/drawing/2014/main" id="{E7BE292B-8E9A-A041-9CD4-9296C1E20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305" y="4861081"/>
              <a:ext cx="63640" cy="464186"/>
            </a:xfrm>
            <a:custGeom>
              <a:avLst/>
              <a:gdLst>
                <a:gd name="T0" fmla="*/ 0 w 75"/>
                <a:gd name="T1" fmla="*/ 13340 h 546"/>
                <a:gd name="T2" fmla="*/ 0 w 75"/>
                <a:gd name="T3" fmla="*/ 183150 h 546"/>
                <a:gd name="T4" fmla="*/ 0 w 75"/>
                <a:gd name="T5" fmla="*/ 183150 h 546"/>
                <a:gd name="T6" fmla="*/ 13314 w 75"/>
                <a:gd name="T7" fmla="*/ 196489 h 546"/>
                <a:gd name="T8" fmla="*/ 13314 w 75"/>
                <a:gd name="T9" fmla="*/ 196489 h 546"/>
                <a:gd name="T10" fmla="*/ 26628 w 75"/>
                <a:gd name="T11" fmla="*/ 183150 h 546"/>
                <a:gd name="T12" fmla="*/ 26628 w 75"/>
                <a:gd name="T13" fmla="*/ 13340 h 546"/>
                <a:gd name="T14" fmla="*/ 26628 w 75"/>
                <a:gd name="T15" fmla="*/ 13340 h 546"/>
                <a:gd name="T16" fmla="*/ 13314 w 75"/>
                <a:gd name="T17" fmla="*/ 0 h 546"/>
                <a:gd name="T18" fmla="*/ 13314 w 75"/>
                <a:gd name="T19" fmla="*/ 0 h 546"/>
                <a:gd name="T20" fmla="*/ 0 w 75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7" y="545"/>
                    <a:pt x="37" y="545"/>
                  </a:cubicBezTo>
                  <a:cubicBezTo>
                    <a:pt x="58" y="545"/>
                    <a:pt x="74" y="528"/>
                    <a:pt x="74" y="508"/>
                  </a:cubicBezTo>
                  <a:lnTo>
                    <a:pt x="74" y="37"/>
                  </a:ln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29">
              <a:extLst>
                <a:ext uri="{FF2B5EF4-FFF2-40B4-BE49-F238E27FC236}">
                  <a16:creationId xmlns:a16="http://schemas.microsoft.com/office/drawing/2014/main" id="{E9FF4984-B14C-5B4C-9647-3CC1B1ADB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259" y="4947179"/>
              <a:ext cx="63637" cy="378088"/>
            </a:xfrm>
            <a:custGeom>
              <a:avLst/>
              <a:gdLst>
                <a:gd name="T0" fmla="*/ 0 w 75"/>
                <a:gd name="T1" fmla="*/ 13272 h 447"/>
                <a:gd name="T2" fmla="*/ 0 w 75"/>
                <a:gd name="T3" fmla="*/ 146707 h 447"/>
                <a:gd name="T4" fmla="*/ 0 w 75"/>
                <a:gd name="T5" fmla="*/ 146707 h 447"/>
                <a:gd name="T6" fmla="*/ 13314 w 75"/>
                <a:gd name="T7" fmla="*/ 159979 h 447"/>
                <a:gd name="T8" fmla="*/ 13314 w 75"/>
                <a:gd name="T9" fmla="*/ 159979 h 447"/>
                <a:gd name="T10" fmla="*/ 26627 w 75"/>
                <a:gd name="T11" fmla="*/ 146707 h 447"/>
                <a:gd name="T12" fmla="*/ 26627 w 75"/>
                <a:gd name="T13" fmla="*/ 13272 h 447"/>
                <a:gd name="T14" fmla="*/ 26627 w 75"/>
                <a:gd name="T15" fmla="*/ 13272 h 447"/>
                <a:gd name="T16" fmla="*/ 13314 w 75"/>
                <a:gd name="T17" fmla="*/ 0 h 447"/>
                <a:gd name="T18" fmla="*/ 13314 w 75"/>
                <a:gd name="T19" fmla="*/ 0 h 447"/>
                <a:gd name="T20" fmla="*/ 0 w 75"/>
                <a:gd name="T21" fmla="*/ 13272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447">
                  <a:moveTo>
                    <a:pt x="0" y="37"/>
                  </a:moveTo>
                  <a:lnTo>
                    <a:pt x="0" y="409"/>
                  </a:lnTo>
                  <a:cubicBezTo>
                    <a:pt x="0" y="429"/>
                    <a:pt x="16" y="446"/>
                    <a:pt x="37" y="446"/>
                  </a:cubicBezTo>
                  <a:cubicBezTo>
                    <a:pt x="57" y="446"/>
                    <a:pt x="74" y="429"/>
                    <a:pt x="74" y="409"/>
                  </a:cubicBezTo>
                  <a:lnTo>
                    <a:pt x="74" y="37"/>
                  </a:lnTo>
                  <a:cubicBezTo>
                    <a:pt x="74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30">
              <a:extLst>
                <a:ext uri="{FF2B5EF4-FFF2-40B4-BE49-F238E27FC236}">
                  <a16:creationId xmlns:a16="http://schemas.microsoft.com/office/drawing/2014/main" id="{6F84F307-004A-8243-9AAB-E8DEFE4C6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12" y="5029534"/>
              <a:ext cx="63640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8 w 75"/>
                <a:gd name="T11" fmla="*/ 111679 h 347"/>
                <a:gd name="T12" fmla="*/ 26628 w 75"/>
                <a:gd name="T13" fmla="*/ 13373 h 347"/>
                <a:gd name="T14" fmla="*/ 26628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7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31">
              <a:extLst>
                <a:ext uri="{FF2B5EF4-FFF2-40B4-BE49-F238E27FC236}">
                  <a16:creationId xmlns:a16="http://schemas.microsoft.com/office/drawing/2014/main" id="{4A652145-C9E7-C64F-ADD9-6C54B473C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166" y="5029534"/>
              <a:ext cx="63637" cy="295732"/>
            </a:xfrm>
            <a:custGeom>
              <a:avLst/>
              <a:gdLst>
                <a:gd name="T0" fmla="*/ 13138 w 76"/>
                <a:gd name="T1" fmla="*/ 125052 h 347"/>
                <a:gd name="T2" fmla="*/ 13138 w 76"/>
                <a:gd name="T3" fmla="*/ 125052 h 347"/>
                <a:gd name="T4" fmla="*/ 26632 w 76"/>
                <a:gd name="T5" fmla="*/ 111318 h 347"/>
                <a:gd name="T6" fmla="*/ 26632 w 76"/>
                <a:gd name="T7" fmla="*/ 13373 h 347"/>
                <a:gd name="T8" fmla="*/ 26632 w 76"/>
                <a:gd name="T9" fmla="*/ 13373 h 347"/>
                <a:gd name="T10" fmla="*/ 13138 w 76"/>
                <a:gd name="T11" fmla="*/ 0 h 347"/>
                <a:gd name="T12" fmla="*/ 13138 w 76"/>
                <a:gd name="T13" fmla="*/ 0 h 347"/>
                <a:gd name="T14" fmla="*/ 0 w 76"/>
                <a:gd name="T15" fmla="*/ 13373 h 347"/>
                <a:gd name="T16" fmla="*/ 0 w 76"/>
                <a:gd name="T17" fmla="*/ 111318 h 347"/>
                <a:gd name="T18" fmla="*/ 0 w 76"/>
                <a:gd name="T19" fmla="*/ 111318 h 347"/>
                <a:gd name="T20" fmla="*/ 13138 w 76"/>
                <a:gd name="T21" fmla="*/ 125052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37" y="346"/>
                  </a:moveTo>
                  <a:lnTo>
                    <a:pt x="37" y="346"/>
                  </a:lnTo>
                  <a:cubicBezTo>
                    <a:pt x="58" y="346"/>
                    <a:pt x="75" y="329"/>
                    <a:pt x="75" y="308"/>
                  </a:cubicBezTo>
                  <a:lnTo>
                    <a:pt x="75" y="37"/>
                  </a:lnTo>
                  <a:cubicBezTo>
                    <a:pt x="75" y="16"/>
                    <a:pt x="58" y="0"/>
                    <a:pt x="37" y="0"/>
                  </a:cubicBezTo>
                  <a:cubicBezTo>
                    <a:pt x="18" y="0"/>
                    <a:pt x="0" y="16"/>
                    <a:pt x="0" y="37"/>
                  </a:cubicBezTo>
                  <a:lnTo>
                    <a:pt x="0" y="308"/>
                  </a:lnTo>
                  <a:cubicBezTo>
                    <a:pt x="0" y="329"/>
                    <a:pt x="18" y="346"/>
                    <a:pt x="3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32">
              <a:extLst>
                <a:ext uri="{FF2B5EF4-FFF2-40B4-BE49-F238E27FC236}">
                  <a16:creationId xmlns:a16="http://schemas.microsoft.com/office/drawing/2014/main" id="{44AF16E2-FB95-FE46-9DBB-7F52E5F42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522" y="4370690"/>
              <a:ext cx="658844" cy="479159"/>
            </a:xfrm>
            <a:custGeom>
              <a:avLst/>
              <a:gdLst>
                <a:gd name="T0" fmla="*/ 229353 w 776"/>
                <a:gd name="T1" fmla="*/ 117396 h 566"/>
                <a:gd name="T2" fmla="*/ 222872 w 776"/>
                <a:gd name="T3" fmla="*/ 120628 h 566"/>
                <a:gd name="T4" fmla="*/ 220352 w 776"/>
                <a:gd name="T5" fmla="*/ 118114 h 566"/>
                <a:gd name="T6" fmla="*/ 219631 w 776"/>
                <a:gd name="T7" fmla="*/ 114165 h 566"/>
                <a:gd name="T8" fmla="*/ 213871 w 776"/>
                <a:gd name="T9" fmla="*/ 91907 h 566"/>
                <a:gd name="T10" fmla="*/ 190467 w 776"/>
                <a:gd name="T11" fmla="*/ 89753 h 566"/>
                <a:gd name="T12" fmla="*/ 38526 w 776"/>
                <a:gd name="T13" fmla="*/ 175197 h 566"/>
                <a:gd name="T14" fmla="*/ 28804 w 776"/>
                <a:gd name="T15" fmla="*/ 172684 h 566"/>
                <a:gd name="T16" fmla="*/ 27724 w 776"/>
                <a:gd name="T17" fmla="*/ 167658 h 566"/>
                <a:gd name="T18" fmla="*/ 183626 w 776"/>
                <a:gd name="T19" fmla="*/ 77187 h 566"/>
                <a:gd name="T20" fmla="*/ 193708 w 776"/>
                <a:gd name="T21" fmla="*/ 56365 h 566"/>
                <a:gd name="T22" fmla="*/ 177505 w 776"/>
                <a:gd name="T23" fmla="*/ 39491 h 566"/>
                <a:gd name="T24" fmla="*/ 173905 w 776"/>
                <a:gd name="T25" fmla="*/ 36978 h 566"/>
                <a:gd name="T26" fmla="*/ 173185 w 776"/>
                <a:gd name="T27" fmla="*/ 33388 h 566"/>
                <a:gd name="T28" fmla="*/ 173185 w 776"/>
                <a:gd name="T29" fmla="*/ 33388 h 566"/>
                <a:gd name="T30" fmla="*/ 244115 w 776"/>
                <a:gd name="T31" fmla="*/ 44158 h 566"/>
                <a:gd name="T32" fmla="*/ 249516 w 776"/>
                <a:gd name="T33" fmla="*/ 47748 h 566"/>
                <a:gd name="T34" fmla="*/ 249876 w 776"/>
                <a:gd name="T35" fmla="*/ 54211 h 566"/>
                <a:gd name="T36" fmla="*/ 272919 w 776"/>
                <a:gd name="T37" fmla="*/ 35183 h 566"/>
                <a:gd name="T38" fmla="*/ 185066 w 776"/>
                <a:gd name="T39" fmla="*/ 3590 h 566"/>
                <a:gd name="T40" fmla="*/ 147261 w 776"/>
                <a:gd name="T41" fmla="*/ 27644 h 566"/>
                <a:gd name="T42" fmla="*/ 151582 w 776"/>
                <a:gd name="T43" fmla="*/ 51339 h 566"/>
                <a:gd name="T44" fmla="*/ 159503 w 776"/>
                <a:gd name="T45" fmla="*/ 59955 h 566"/>
                <a:gd name="T46" fmla="*/ 18363 w 776"/>
                <a:gd name="T47" fmla="*/ 140014 h 566"/>
                <a:gd name="T48" fmla="*/ 2160 w 776"/>
                <a:gd name="T49" fmla="*/ 160478 h 566"/>
                <a:gd name="T50" fmla="*/ 5401 w 776"/>
                <a:gd name="T51" fmla="*/ 185967 h 566"/>
                <a:gd name="T52" fmla="*/ 25564 w 776"/>
                <a:gd name="T53" fmla="*/ 201764 h 566"/>
                <a:gd name="T54" fmla="*/ 34565 w 776"/>
                <a:gd name="T55" fmla="*/ 202841 h 566"/>
                <a:gd name="T56" fmla="*/ 192988 w 776"/>
                <a:gd name="T57" fmla="*/ 118833 h 566"/>
                <a:gd name="T58" fmla="*/ 196228 w 776"/>
                <a:gd name="T59" fmla="*/ 130321 h 566"/>
                <a:gd name="T60" fmla="*/ 214951 w 776"/>
                <a:gd name="T61" fmla="*/ 146117 h 566"/>
                <a:gd name="T62" fmla="*/ 254916 w 776"/>
                <a:gd name="T63" fmla="*/ 126013 h 566"/>
                <a:gd name="T64" fmla="*/ 275799 w 776"/>
                <a:gd name="T65" fmla="*/ 62827 h 5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6" h="566">
                  <a:moveTo>
                    <a:pt x="694" y="151"/>
                  </a:moveTo>
                  <a:lnTo>
                    <a:pt x="637" y="327"/>
                  </a:lnTo>
                  <a:cubicBezTo>
                    <a:pt x="634" y="334"/>
                    <a:pt x="627" y="339"/>
                    <a:pt x="619" y="336"/>
                  </a:cubicBezTo>
                  <a:cubicBezTo>
                    <a:pt x="615" y="334"/>
                    <a:pt x="612" y="331"/>
                    <a:pt x="612" y="329"/>
                  </a:cubicBezTo>
                  <a:cubicBezTo>
                    <a:pt x="610" y="327"/>
                    <a:pt x="608" y="322"/>
                    <a:pt x="610" y="318"/>
                  </a:cubicBezTo>
                  <a:cubicBezTo>
                    <a:pt x="619" y="294"/>
                    <a:pt x="612" y="271"/>
                    <a:pt x="594" y="256"/>
                  </a:cubicBezTo>
                  <a:cubicBezTo>
                    <a:pt x="575" y="240"/>
                    <a:pt x="550" y="238"/>
                    <a:pt x="529" y="250"/>
                  </a:cubicBezTo>
                  <a:lnTo>
                    <a:pt x="107" y="488"/>
                  </a:lnTo>
                  <a:cubicBezTo>
                    <a:pt x="98" y="495"/>
                    <a:pt x="84" y="492"/>
                    <a:pt x="80" y="481"/>
                  </a:cubicBezTo>
                  <a:cubicBezTo>
                    <a:pt x="77" y="476"/>
                    <a:pt x="76" y="472"/>
                    <a:pt x="77" y="467"/>
                  </a:cubicBezTo>
                  <a:cubicBezTo>
                    <a:pt x="79" y="462"/>
                    <a:pt x="83" y="457"/>
                    <a:pt x="87" y="455"/>
                  </a:cubicBezTo>
                  <a:lnTo>
                    <a:pt x="510" y="215"/>
                  </a:lnTo>
                  <a:cubicBezTo>
                    <a:pt x="530" y="203"/>
                    <a:pt x="542" y="180"/>
                    <a:pt x="538" y="157"/>
                  </a:cubicBezTo>
                  <a:cubicBezTo>
                    <a:pt x="534" y="133"/>
                    <a:pt x="517" y="114"/>
                    <a:pt x="493" y="110"/>
                  </a:cubicBezTo>
                  <a:cubicBezTo>
                    <a:pt x="487" y="110"/>
                    <a:pt x="485" y="105"/>
                    <a:pt x="483" y="103"/>
                  </a:cubicBezTo>
                  <a:cubicBezTo>
                    <a:pt x="483" y="102"/>
                    <a:pt x="480" y="98"/>
                    <a:pt x="481" y="93"/>
                  </a:cubicBezTo>
                  <a:cubicBezTo>
                    <a:pt x="483" y="87"/>
                    <a:pt x="489" y="82"/>
                    <a:pt x="495" y="82"/>
                  </a:cubicBezTo>
                  <a:lnTo>
                    <a:pt x="678" y="123"/>
                  </a:lnTo>
                  <a:cubicBezTo>
                    <a:pt x="687" y="124"/>
                    <a:pt x="692" y="130"/>
                    <a:pt x="693" y="133"/>
                  </a:cubicBezTo>
                  <a:cubicBezTo>
                    <a:pt x="694" y="136"/>
                    <a:pt x="697" y="143"/>
                    <a:pt x="694" y="151"/>
                  </a:cubicBezTo>
                  <a:close/>
                  <a:moveTo>
                    <a:pt x="758" y="98"/>
                  </a:moveTo>
                  <a:lnTo>
                    <a:pt x="758" y="98"/>
                  </a:lnTo>
                  <a:cubicBezTo>
                    <a:pt x="745" y="73"/>
                    <a:pt x="721" y="56"/>
                    <a:pt x="694" y="50"/>
                  </a:cubicBezTo>
                  <a:lnTo>
                    <a:pt x="514" y="10"/>
                  </a:lnTo>
                  <a:cubicBezTo>
                    <a:pt x="466" y="0"/>
                    <a:pt x="421" y="29"/>
                    <a:pt x="409" y="77"/>
                  </a:cubicBezTo>
                  <a:cubicBezTo>
                    <a:pt x="404" y="99"/>
                    <a:pt x="408" y="124"/>
                    <a:pt x="421" y="143"/>
                  </a:cubicBezTo>
                  <a:cubicBezTo>
                    <a:pt x="426" y="152"/>
                    <a:pt x="434" y="161"/>
                    <a:pt x="443" y="167"/>
                  </a:cubicBezTo>
                  <a:lnTo>
                    <a:pt x="51" y="390"/>
                  </a:lnTo>
                  <a:cubicBezTo>
                    <a:pt x="28" y="403"/>
                    <a:pt x="14" y="422"/>
                    <a:pt x="6" y="447"/>
                  </a:cubicBezTo>
                  <a:cubicBezTo>
                    <a:pt x="0" y="471"/>
                    <a:pt x="3" y="496"/>
                    <a:pt x="15" y="518"/>
                  </a:cubicBezTo>
                  <a:cubicBezTo>
                    <a:pt x="27" y="541"/>
                    <a:pt x="47" y="555"/>
                    <a:pt x="71" y="562"/>
                  </a:cubicBezTo>
                  <a:cubicBezTo>
                    <a:pt x="80" y="565"/>
                    <a:pt x="89" y="565"/>
                    <a:pt x="96" y="565"/>
                  </a:cubicBezTo>
                  <a:cubicBezTo>
                    <a:pt x="112" y="565"/>
                    <a:pt x="129" y="562"/>
                    <a:pt x="144" y="554"/>
                  </a:cubicBezTo>
                  <a:lnTo>
                    <a:pt x="536" y="331"/>
                  </a:lnTo>
                  <a:cubicBezTo>
                    <a:pt x="536" y="342"/>
                    <a:pt x="539" y="352"/>
                    <a:pt x="545" y="363"/>
                  </a:cubicBezTo>
                  <a:cubicBezTo>
                    <a:pt x="555" y="383"/>
                    <a:pt x="573" y="399"/>
                    <a:pt x="597" y="407"/>
                  </a:cubicBezTo>
                  <a:cubicBezTo>
                    <a:pt x="643" y="422"/>
                    <a:pt x="692" y="397"/>
                    <a:pt x="708" y="351"/>
                  </a:cubicBezTo>
                  <a:lnTo>
                    <a:pt x="766" y="175"/>
                  </a:lnTo>
                  <a:cubicBezTo>
                    <a:pt x="775" y="150"/>
                    <a:pt x="771" y="121"/>
                    <a:pt x="758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5" name="CuadroTexto 4">
            <a:extLst>
              <a:ext uri="{FF2B5EF4-FFF2-40B4-BE49-F238E27FC236}">
                <a16:creationId xmlns:a16="http://schemas.microsoft.com/office/drawing/2014/main" id="{6633B7C7-CAB7-824D-80B1-9C3A4FFF1D61}"/>
              </a:ext>
            </a:extLst>
          </p:cNvPr>
          <p:cNvSpPr txBox="1"/>
          <p:nvPr/>
        </p:nvSpPr>
        <p:spPr>
          <a:xfrm>
            <a:off x="888652" y="2169760"/>
            <a:ext cx="2064504" cy="1169551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The customer implemented Custom web solution in 2013. We continue to manage their web related solutions since then</a:t>
            </a:r>
          </a:p>
        </p:txBody>
      </p:sp>
      <p:sp>
        <p:nvSpPr>
          <p:cNvPr id="127" name="CuadroTexto 4">
            <a:extLst>
              <a:ext uri="{FF2B5EF4-FFF2-40B4-BE49-F238E27FC236}">
                <a16:creationId xmlns:a16="http://schemas.microsoft.com/office/drawing/2014/main" id="{1611D106-1B22-D94F-9A48-7CF19098AFD9}"/>
              </a:ext>
            </a:extLst>
          </p:cNvPr>
          <p:cNvSpPr txBox="1"/>
          <p:nvPr/>
        </p:nvSpPr>
        <p:spPr>
          <a:xfrm>
            <a:off x="3079687" y="1400039"/>
            <a:ext cx="3819059" cy="141577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Desktop Gadgets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Ordering app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Merchandizer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Document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Van tracker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Stock tracker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Sales tracker</a:t>
            </a:r>
          </a:p>
        </p:txBody>
      </p:sp>
      <p:sp>
        <p:nvSpPr>
          <p:cNvPr id="129" name="CuadroTexto 4">
            <a:extLst>
              <a:ext uri="{FF2B5EF4-FFF2-40B4-BE49-F238E27FC236}">
                <a16:creationId xmlns:a16="http://schemas.microsoft.com/office/drawing/2014/main" id="{823E1C3D-F7C3-4C46-8F92-73D16D385B74}"/>
              </a:ext>
            </a:extLst>
          </p:cNvPr>
          <p:cNvSpPr txBox="1"/>
          <p:nvPr/>
        </p:nvSpPr>
        <p:spPr>
          <a:xfrm>
            <a:off x="6498983" y="1473599"/>
            <a:ext cx="2330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Started with Nigeria Operations, we implemented web solution for their Ghana Operations as well</a:t>
            </a:r>
          </a:p>
        </p:txBody>
      </p:sp>
      <p:sp>
        <p:nvSpPr>
          <p:cNvPr id="131" name="CuadroTexto 4">
            <a:extLst>
              <a:ext uri="{FF2B5EF4-FFF2-40B4-BE49-F238E27FC236}">
                <a16:creationId xmlns:a16="http://schemas.microsoft.com/office/drawing/2014/main" id="{77FA37CC-2EFE-E549-8515-B7A914A379E9}"/>
              </a:ext>
            </a:extLst>
          </p:cNvPr>
          <p:cNvSpPr txBox="1"/>
          <p:nvPr/>
        </p:nvSpPr>
        <p:spPr>
          <a:xfrm>
            <a:off x="8877880" y="1351490"/>
            <a:ext cx="2925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are not just Consultants for them, but also have doing Business Process Consultants across their business operations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4B41B-85C1-304E-8442-D31682BA5BE5}"/>
              </a:ext>
            </a:extLst>
          </p:cNvPr>
          <p:cNvSpPr txBox="1"/>
          <p:nvPr/>
        </p:nvSpPr>
        <p:spPr>
          <a:xfrm>
            <a:off x="7664281" y="5632874"/>
            <a:ext cx="3807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Fareast Mercantile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FMCG Distributor in Ghana, Nigeria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26F21"/>
                </a:solidFill>
                <a:latin typeface="Calibri" panose="020F0502020204030204"/>
                <a:cs typeface="Arial" panose="020B0604020202020204" pitchFamily="34" charset="0"/>
              </a:rPr>
              <a:t>Web, Mobility, &amp; BI Customer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Picture 2" descr="freastmercantile-logo">
            <a:extLst>
              <a:ext uri="{FF2B5EF4-FFF2-40B4-BE49-F238E27FC236}">
                <a16:creationId xmlns:a16="http://schemas.microsoft.com/office/drawing/2014/main" id="{47447F49-CC4F-46A2-B189-6A596513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64" y="4526257"/>
            <a:ext cx="2110536" cy="11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27E7B8E-7D19-C240-ADB9-4692F8FF7B63}"/>
              </a:ext>
            </a:extLst>
          </p:cNvPr>
          <p:cNvGrpSpPr/>
          <p:nvPr/>
        </p:nvGrpSpPr>
        <p:grpSpPr>
          <a:xfrm>
            <a:off x="3839789" y="2783960"/>
            <a:ext cx="1963802" cy="2305873"/>
            <a:chOff x="795646" y="3809316"/>
            <a:chExt cx="1963802" cy="2305873"/>
          </a:xfrm>
          <a:solidFill>
            <a:schemeClr val="bg2">
              <a:lumMod val="50000"/>
            </a:schemeClr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C602BBA-6129-0648-A7BB-938FD16EF6A6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109A73B-C3AB-A745-9EFA-4AAB898DB660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1E3BF3F-BA17-EF44-B5DB-9FD45B76DB38}"/>
              </a:ext>
            </a:extLst>
          </p:cNvPr>
          <p:cNvGrpSpPr/>
          <p:nvPr/>
        </p:nvGrpSpPr>
        <p:grpSpPr>
          <a:xfrm>
            <a:off x="9491918" y="2091230"/>
            <a:ext cx="1427030" cy="1675602"/>
            <a:chOff x="795646" y="3809316"/>
            <a:chExt cx="1963802" cy="2305873"/>
          </a:xfrm>
          <a:solidFill>
            <a:schemeClr val="accent2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81B2E88-3106-7647-82C1-56B43EA135BA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625E9CC-0AFD-374B-90A9-BEF94F163CA0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6798664" y="2563326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05FB52D-1BBE-CD44-999A-589BC7311B5B}"/>
              </a:ext>
            </a:extLst>
          </p:cNvPr>
          <p:cNvGrpSpPr/>
          <p:nvPr/>
        </p:nvGrpSpPr>
        <p:grpSpPr>
          <a:xfrm>
            <a:off x="4623495" y="3581714"/>
            <a:ext cx="396388" cy="370235"/>
            <a:chOff x="8657130" y="2323034"/>
            <a:chExt cx="1078109" cy="1006982"/>
          </a:xfrm>
          <a:solidFill>
            <a:schemeClr val="bg1"/>
          </a:solidFill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65552A8-7688-B441-97D0-39FCEB5F1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30" y="2323034"/>
              <a:ext cx="1078109" cy="1006982"/>
            </a:xfrm>
            <a:custGeom>
              <a:avLst/>
              <a:gdLst>
                <a:gd name="T0" fmla="*/ 228239 w 1268"/>
                <a:gd name="T1" fmla="*/ 347237 h 1188"/>
                <a:gd name="T2" fmla="*/ 228239 w 1268"/>
                <a:gd name="T3" fmla="*/ 347237 h 1188"/>
                <a:gd name="T4" fmla="*/ 198673 w 1268"/>
                <a:gd name="T5" fmla="*/ 345440 h 1188"/>
                <a:gd name="T6" fmla="*/ 198673 w 1268"/>
                <a:gd name="T7" fmla="*/ 345440 h 1188"/>
                <a:gd name="T8" fmla="*/ 183890 w 1268"/>
                <a:gd name="T9" fmla="*/ 350832 h 1188"/>
                <a:gd name="T10" fmla="*/ 183890 w 1268"/>
                <a:gd name="T11" fmla="*/ 350832 h 1188"/>
                <a:gd name="T12" fmla="*/ 119709 w 1268"/>
                <a:gd name="T13" fmla="*/ 389294 h 1188"/>
                <a:gd name="T14" fmla="*/ 119709 w 1268"/>
                <a:gd name="T15" fmla="*/ 389294 h 1188"/>
                <a:gd name="T16" fmla="*/ 72835 w 1268"/>
                <a:gd name="T17" fmla="*/ 398280 h 1188"/>
                <a:gd name="T18" fmla="*/ 72835 w 1268"/>
                <a:gd name="T19" fmla="*/ 398280 h 1188"/>
                <a:gd name="T20" fmla="*/ 90503 w 1268"/>
                <a:gd name="T21" fmla="*/ 380307 h 1188"/>
                <a:gd name="T22" fmla="*/ 90503 w 1268"/>
                <a:gd name="T23" fmla="*/ 380307 h 1188"/>
                <a:gd name="T24" fmla="*/ 107449 w 1268"/>
                <a:gd name="T25" fmla="*/ 333937 h 1188"/>
                <a:gd name="T26" fmla="*/ 107449 w 1268"/>
                <a:gd name="T27" fmla="*/ 333937 h 1188"/>
                <a:gd name="T28" fmla="*/ 106368 w 1268"/>
                <a:gd name="T29" fmla="*/ 322435 h 1188"/>
                <a:gd name="T30" fmla="*/ 106368 w 1268"/>
                <a:gd name="T31" fmla="*/ 322435 h 1188"/>
                <a:gd name="T32" fmla="*/ 98796 w 1268"/>
                <a:gd name="T33" fmla="*/ 309494 h 1188"/>
                <a:gd name="T34" fmla="*/ 98796 w 1268"/>
                <a:gd name="T35" fmla="*/ 309494 h 1188"/>
                <a:gd name="T36" fmla="*/ 26682 w 1268"/>
                <a:gd name="T37" fmla="*/ 186559 h 1188"/>
                <a:gd name="T38" fmla="*/ 26682 w 1268"/>
                <a:gd name="T39" fmla="*/ 186559 h 1188"/>
                <a:gd name="T40" fmla="*/ 228239 w 1268"/>
                <a:gd name="T41" fmla="*/ 26600 h 1188"/>
                <a:gd name="T42" fmla="*/ 228239 w 1268"/>
                <a:gd name="T43" fmla="*/ 26600 h 1188"/>
                <a:gd name="T44" fmla="*/ 429797 w 1268"/>
                <a:gd name="T45" fmla="*/ 186559 h 1188"/>
                <a:gd name="T46" fmla="*/ 429797 w 1268"/>
                <a:gd name="T47" fmla="*/ 186559 h 1188"/>
                <a:gd name="T48" fmla="*/ 228239 w 1268"/>
                <a:gd name="T49" fmla="*/ 347237 h 1188"/>
                <a:gd name="T50" fmla="*/ 388692 w 1268"/>
                <a:gd name="T51" fmla="*/ 53559 h 1188"/>
                <a:gd name="T52" fmla="*/ 388692 w 1268"/>
                <a:gd name="T53" fmla="*/ 53559 h 1188"/>
                <a:gd name="T54" fmla="*/ 228239 w 1268"/>
                <a:gd name="T55" fmla="*/ 0 h 1188"/>
                <a:gd name="T56" fmla="*/ 228239 w 1268"/>
                <a:gd name="T57" fmla="*/ 0 h 1188"/>
                <a:gd name="T58" fmla="*/ 67787 w 1268"/>
                <a:gd name="T59" fmla="*/ 53559 h 1188"/>
                <a:gd name="T60" fmla="*/ 67787 w 1268"/>
                <a:gd name="T61" fmla="*/ 53559 h 1188"/>
                <a:gd name="T62" fmla="*/ 0 w 1268"/>
                <a:gd name="T63" fmla="*/ 186559 h 1188"/>
                <a:gd name="T64" fmla="*/ 0 w 1268"/>
                <a:gd name="T65" fmla="*/ 186559 h 1188"/>
                <a:gd name="T66" fmla="*/ 80046 w 1268"/>
                <a:gd name="T67" fmla="*/ 329264 h 1188"/>
                <a:gd name="T68" fmla="*/ 80046 w 1268"/>
                <a:gd name="T69" fmla="*/ 329264 h 1188"/>
                <a:gd name="T70" fmla="*/ 80407 w 1268"/>
                <a:gd name="T71" fmla="*/ 333937 h 1188"/>
                <a:gd name="T72" fmla="*/ 80407 w 1268"/>
                <a:gd name="T73" fmla="*/ 333937 h 1188"/>
                <a:gd name="T74" fmla="*/ 38941 w 1268"/>
                <a:gd name="T75" fmla="*/ 388934 h 1188"/>
                <a:gd name="T76" fmla="*/ 38941 w 1268"/>
                <a:gd name="T77" fmla="*/ 388934 h 1188"/>
                <a:gd name="T78" fmla="*/ 28485 w 1268"/>
                <a:gd name="T79" fmla="*/ 406548 h 1188"/>
                <a:gd name="T80" fmla="*/ 28485 w 1268"/>
                <a:gd name="T81" fmla="*/ 406548 h 1188"/>
                <a:gd name="T82" fmla="*/ 34615 w 1268"/>
                <a:gd name="T83" fmla="*/ 421286 h 1188"/>
                <a:gd name="T84" fmla="*/ 34615 w 1268"/>
                <a:gd name="T85" fmla="*/ 421286 h 1188"/>
                <a:gd name="T86" fmla="*/ 48677 w 1268"/>
                <a:gd name="T87" fmla="*/ 426678 h 1188"/>
                <a:gd name="T88" fmla="*/ 48677 w 1268"/>
                <a:gd name="T89" fmla="*/ 426678 h 1188"/>
                <a:gd name="T90" fmla="*/ 49758 w 1268"/>
                <a:gd name="T91" fmla="*/ 426678 h 1188"/>
                <a:gd name="T92" fmla="*/ 49758 w 1268"/>
                <a:gd name="T93" fmla="*/ 426678 h 1188"/>
                <a:gd name="T94" fmla="*/ 199755 w 1268"/>
                <a:gd name="T95" fmla="*/ 372399 h 1188"/>
                <a:gd name="T96" fmla="*/ 199755 w 1268"/>
                <a:gd name="T97" fmla="*/ 372399 h 1188"/>
                <a:gd name="T98" fmla="*/ 228239 w 1268"/>
                <a:gd name="T99" fmla="*/ 374197 h 1188"/>
                <a:gd name="T100" fmla="*/ 228239 w 1268"/>
                <a:gd name="T101" fmla="*/ 374197 h 1188"/>
                <a:gd name="T102" fmla="*/ 388692 w 1268"/>
                <a:gd name="T103" fmla="*/ 320278 h 1188"/>
                <a:gd name="T104" fmla="*/ 388692 w 1268"/>
                <a:gd name="T105" fmla="*/ 320278 h 1188"/>
                <a:gd name="T106" fmla="*/ 456839 w 1268"/>
                <a:gd name="T107" fmla="*/ 186559 h 1188"/>
                <a:gd name="T108" fmla="*/ 456839 w 1268"/>
                <a:gd name="T109" fmla="*/ 186559 h 1188"/>
                <a:gd name="T110" fmla="*/ 388692 w 1268"/>
                <a:gd name="T111" fmla="*/ 53559 h 11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8" h="1188">
                  <a:moveTo>
                    <a:pt x="633" y="966"/>
                  </a:moveTo>
                  <a:lnTo>
                    <a:pt x="633" y="966"/>
                  </a:lnTo>
                  <a:cubicBezTo>
                    <a:pt x="606" y="966"/>
                    <a:pt x="577" y="965"/>
                    <a:pt x="551" y="961"/>
                  </a:cubicBezTo>
                  <a:cubicBezTo>
                    <a:pt x="535" y="959"/>
                    <a:pt x="522" y="965"/>
                    <a:pt x="510" y="976"/>
                  </a:cubicBezTo>
                  <a:cubicBezTo>
                    <a:pt x="458" y="1026"/>
                    <a:pt x="400" y="1062"/>
                    <a:pt x="332" y="1083"/>
                  </a:cubicBezTo>
                  <a:cubicBezTo>
                    <a:pt x="293" y="1095"/>
                    <a:pt x="251" y="1104"/>
                    <a:pt x="202" y="1108"/>
                  </a:cubicBezTo>
                  <a:cubicBezTo>
                    <a:pt x="221" y="1094"/>
                    <a:pt x="237" y="1076"/>
                    <a:pt x="251" y="1058"/>
                  </a:cubicBezTo>
                  <a:cubicBezTo>
                    <a:pt x="282" y="1018"/>
                    <a:pt x="298" y="974"/>
                    <a:pt x="298" y="929"/>
                  </a:cubicBezTo>
                  <a:cubicBezTo>
                    <a:pt x="298" y="917"/>
                    <a:pt x="296" y="907"/>
                    <a:pt x="295" y="897"/>
                  </a:cubicBezTo>
                  <a:cubicBezTo>
                    <a:pt x="293" y="882"/>
                    <a:pt x="286" y="870"/>
                    <a:pt x="274" y="861"/>
                  </a:cubicBezTo>
                  <a:cubicBezTo>
                    <a:pt x="146" y="777"/>
                    <a:pt x="74" y="651"/>
                    <a:pt x="74" y="519"/>
                  </a:cubicBezTo>
                  <a:cubicBezTo>
                    <a:pt x="74" y="273"/>
                    <a:pt x="324" y="74"/>
                    <a:pt x="633" y="74"/>
                  </a:cubicBezTo>
                  <a:cubicBezTo>
                    <a:pt x="942" y="74"/>
                    <a:pt x="1192" y="273"/>
                    <a:pt x="1192" y="519"/>
                  </a:cubicBezTo>
                  <a:cubicBezTo>
                    <a:pt x="1192" y="766"/>
                    <a:pt x="942" y="966"/>
                    <a:pt x="633" y="966"/>
                  </a:cubicBezTo>
                  <a:close/>
                  <a:moveTo>
                    <a:pt x="1078" y="149"/>
                  </a:moveTo>
                  <a:lnTo>
                    <a:pt x="1078" y="149"/>
                  </a:lnTo>
                  <a:cubicBezTo>
                    <a:pt x="958" y="53"/>
                    <a:pt x="801" y="0"/>
                    <a:pt x="633" y="0"/>
                  </a:cubicBezTo>
                  <a:cubicBezTo>
                    <a:pt x="465" y="0"/>
                    <a:pt x="307" y="53"/>
                    <a:pt x="188" y="149"/>
                  </a:cubicBezTo>
                  <a:cubicBezTo>
                    <a:pt x="67" y="248"/>
                    <a:pt x="0" y="380"/>
                    <a:pt x="0" y="519"/>
                  </a:cubicBezTo>
                  <a:cubicBezTo>
                    <a:pt x="0" y="673"/>
                    <a:pt x="80" y="817"/>
                    <a:pt x="222" y="916"/>
                  </a:cubicBezTo>
                  <a:cubicBezTo>
                    <a:pt x="223" y="920"/>
                    <a:pt x="223" y="925"/>
                    <a:pt x="223" y="929"/>
                  </a:cubicBezTo>
                  <a:cubicBezTo>
                    <a:pt x="223" y="974"/>
                    <a:pt x="193" y="1038"/>
                    <a:pt x="108" y="1082"/>
                  </a:cubicBezTo>
                  <a:cubicBezTo>
                    <a:pt x="91" y="1092"/>
                    <a:pt x="79" y="1110"/>
                    <a:pt x="79" y="1131"/>
                  </a:cubicBezTo>
                  <a:cubicBezTo>
                    <a:pt x="79" y="1147"/>
                    <a:pt x="85" y="1162"/>
                    <a:pt x="96" y="1172"/>
                  </a:cubicBezTo>
                  <a:cubicBezTo>
                    <a:pt x="107" y="1183"/>
                    <a:pt x="120" y="1187"/>
                    <a:pt x="135" y="1187"/>
                  </a:cubicBezTo>
                  <a:cubicBezTo>
                    <a:pt x="137" y="1187"/>
                    <a:pt x="137" y="1187"/>
                    <a:pt x="138" y="1187"/>
                  </a:cubicBezTo>
                  <a:cubicBezTo>
                    <a:pt x="268" y="1183"/>
                    <a:pt x="419" y="1160"/>
                    <a:pt x="554" y="1036"/>
                  </a:cubicBezTo>
                  <a:cubicBezTo>
                    <a:pt x="579" y="1039"/>
                    <a:pt x="606" y="1041"/>
                    <a:pt x="633" y="1041"/>
                  </a:cubicBezTo>
                  <a:cubicBezTo>
                    <a:pt x="801" y="1041"/>
                    <a:pt x="959" y="987"/>
                    <a:pt x="1078" y="891"/>
                  </a:cubicBezTo>
                  <a:cubicBezTo>
                    <a:pt x="1199" y="792"/>
                    <a:pt x="1267" y="660"/>
                    <a:pt x="1267" y="519"/>
                  </a:cubicBezTo>
                  <a:cubicBezTo>
                    <a:pt x="1267" y="380"/>
                    <a:pt x="1199" y="248"/>
                    <a:pt x="1078" y="14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86D9B85D-14FC-D241-86B9-030E64299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993" y="2629995"/>
              <a:ext cx="640126" cy="325677"/>
            </a:xfrm>
            <a:custGeom>
              <a:avLst/>
              <a:gdLst>
                <a:gd name="T0" fmla="*/ 228144 w 752"/>
                <a:gd name="T1" fmla="*/ 111067 h 383"/>
                <a:gd name="T2" fmla="*/ 244388 w 752"/>
                <a:gd name="T3" fmla="*/ 95200 h 383"/>
                <a:gd name="T4" fmla="*/ 109740 w 752"/>
                <a:gd name="T5" fmla="*/ 111067 h 383"/>
                <a:gd name="T6" fmla="*/ 93857 w 752"/>
                <a:gd name="T7" fmla="*/ 95200 h 383"/>
                <a:gd name="T8" fmla="*/ 109740 w 752"/>
                <a:gd name="T9" fmla="*/ 111067 h 383"/>
                <a:gd name="T10" fmla="*/ 42596 w 752"/>
                <a:gd name="T11" fmla="*/ 27406 h 383"/>
                <a:gd name="T12" fmla="*/ 26352 w 752"/>
                <a:gd name="T13" fmla="*/ 42912 h 383"/>
                <a:gd name="T14" fmla="*/ 162083 w 752"/>
                <a:gd name="T15" fmla="*/ 27406 h 383"/>
                <a:gd name="T16" fmla="*/ 177244 w 752"/>
                <a:gd name="T17" fmla="*/ 42912 h 383"/>
                <a:gd name="T18" fmla="*/ 162083 w 752"/>
                <a:gd name="T19" fmla="*/ 27406 h 383"/>
                <a:gd name="T20" fmla="*/ 225617 w 752"/>
                <a:gd name="T21" fmla="*/ 68515 h 383"/>
                <a:gd name="T22" fmla="*/ 221285 w 752"/>
                <a:gd name="T23" fmla="*/ 68515 h 383"/>
                <a:gd name="T24" fmla="*/ 203597 w 752"/>
                <a:gd name="T25" fmla="*/ 50845 h 383"/>
                <a:gd name="T26" fmla="*/ 204679 w 752"/>
                <a:gd name="T27" fmla="*/ 24882 h 383"/>
                <a:gd name="T28" fmla="*/ 180132 w 752"/>
                <a:gd name="T29" fmla="*/ 0 h 383"/>
                <a:gd name="T30" fmla="*/ 159195 w 752"/>
                <a:gd name="T31" fmla="*/ 0 h 383"/>
                <a:gd name="T32" fmla="*/ 135009 w 752"/>
                <a:gd name="T33" fmla="*/ 45436 h 383"/>
                <a:gd name="T34" fmla="*/ 135731 w 752"/>
                <a:gd name="T35" fmla="*/ 51206 h 383"/>
                <a:gd name="T36" fmla="*/ 118043 w 752"/>
                <a:gd name="T37" fmla="*/ 68876 h 383"/>
                <a:gd name="T38" fmla="*/ 91330 w 752"/>
                <a:gd name="T39" fmla="*/ 68515 h 383"/>
                <a:gd name="T40" fmla="*/ 86637 w 752"/>
                <a:gd name="T41" fmla="*/ 68876 h 383"/>
                <a:gd name="T42" fmla="*/ 68948 w 752"/>
                <a:gd name="T43" fmla="*/ 51206 h 383"/>
                <a:gd name="T44" fmla="*/ 69309 w 752"/>
                <a:gd name="T45" fmla="*/ 24882 h 383"/>
                <a:gd name="T46" fmla="*/ 44762 w 752"/>
                <a:gd name="T47" fmla="*/ 0 h 383"/>
                <a:gd name="T48" fmla="*/ 23825 w 752"/>
                <a:gd name="T49" fmla="*/ 0 h 383"/>
                <a:gd name="T50" fmla="*/ 0 w 752"/>
                <a:gd name="T51" fmla="*/ 45436 h 383"/>
                <a:gd name="T52" fmla="*/ 23825 w 752"/>
                <a:gd name="T53" fmla="*/ 69597 h 383"/>
                <a:gd name="T54" fmla="*/ 44762 w 752"/>
                <a:gd name="T55" fmla="*/ 69597 h 383"/>
                <a:gd name="T56" fmla="*/ 67866 w 752"/>
                <a:gd name="T57" fmla="*/ 87988 h 383"/>
                <a:gd name="T58" fmla="*/ 67144 w 752"/>
                <a:gd name="T59" fmla="*/ 92315 h 383"/>
                <a:gd name="T60" fmla="*/ 67144 w 752"/>
                <a:gd name="T61" fmla="*/ 113230 h 383"/>
                <a:gd name="T62" fmla="*/ 112267 w 752"/>
                <a:gd name="T63" fmla="*/ 137751 h 383"/>
                <a:gd name="T64" fmla="*/ 136814 w 752"/>
                <a:gd name="T65" fmla="*/ 113230 h 383"/>
                <a:gd name="T66" fmla="*/ 136814 w 752"/>
                <a:gd name="T67" fmla="*/ 92315 h 383"/>
                <a:gd name="T68" fmla="*/ 155585 w 752"/>
                <a:gd name="T69" fmla="*/ 69597 h 383"/>
                <a:gd name="T70" fmla="*/ 159195 w 752"/>
                <a:gd name="T71" fmla="*/ 69597 h 383"/>
                <a:gd name="T72" fmla="*/ 180132 w 752"/>
                <a:gd name="T73" fmla="*/ 69597 h 383"/>
                <a:gd name="T74" fmla="*/ 202153 w 752"/>
                <a:gd name="T75" fmla="*/ 87267 h 383"/>
                <a:gd name="T76" fmla="*/ 201431 w 752"/>
                <a:gd name="T77" fmla="*/ 92315 h 383"/>
                <a:gd name="T78" fmla="*/ 201431 w 752"/>
                <a:gd name="T79" fmla="*/ 113230 h 383"/>
                <a:gd name="T80" fmla="*/ 246193 w 752"/>
                <a:gd name="T81" fmla="*/ 137751 h 383"/>
                <a:gd name="T82" fmla="*/ 271101 w 752"/>
                <a:gd name="T83" fmla="*/ 113230 h 383"/>
                <a:gd name="T84" fmla="*/ 271101 w 752"/>
                <a:gd name="T85" fmla="*/ 92315 h 3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52" h="383">
                  <a:moveTo>
                    <a:pt x="677" y="308"/>
                  </a:moveTo>
                  <a:lnTo>
                    <a:pt x="632" y="308"/>
                  </a:lnTo>
                  <a:lnTo>
                    <a:pt x="632" y="264"/>
                  </a:lnTo>
                  <a:lnTo>
                    <a:pt x="677" y="264"/>
                  </a:lnTo>
                  <a:lnTo>
                    <a:pt x="677" y="308"/>
                  </a:lnTo>
                  <a:close/>
                  <a:moveTo>
                    <a:pt x="304" y="308"/>
                  </a:moveTo>
                  <a:lnTo>
                    <a:pt x="260" y="308"/>
                  </a:lnTo>
                  <a:lnTo>
                    <a:pt x="260" y="264"/>
                  </a:lnTo>
                  <a:lnTo>
                    <a:pt x="304" y="264"/>
                  </a:lnTo>
                  <a:lnTo>
                    <a:pt x="304" y="308"/>
                  </a:lnTo>
                  <a:close/>
                  <a:moveTo>
                    <a:pt x="73" y="76"/>
                  </a:moveTo>
                  <a:lnTo>
                    <a:pt x="118" y="76"/>
                  </a:lnTo>
                  <a:lnTo>
                    <a:pt x="118" y="119"/>
                  </a:lnTo>
                  <a:lnTo>
                    <a:pt x="73" y="119"/>
                  </a:lnTo>
                  <a:lnTo>
                    <a:pt x="73" y="76"/>
                  </a:lnTo>
                  <a:close/>
                  <a:moveTo>
                    <a:pt x="449" y="76"/>
                  </a:moveTo>
                  <a:lnTo>
                    <a:pt x="491" y="76"/>
                  </a:lnTo>
                  <a:lnTo>
                    <a:pt x="491" y="119"/>
                  </a:lnTo>
                  <a:lnTo>
                    <a:pt x="449" y="119"/>
                  </a:lnTo>
                  <a:lnTo>
                    <a:pt x="449" y="76"/>
                  </a:lnTo>
                  <a:close/>
                  <a:moveTo>
                    <a:pt x="682" y="190"/>
                  </a:moveTo>
                  <a:lnTo>
                    <a:pt x="625" y="190"/>
                  </a:lnTo>
                  <a:cubicBezTo>
                    <a:pt x="622" y="190"/>
                    <a:pt x="617" y="190"/>
                    <a:pt x="613" y="190"/>
                  </a:cubicBezTo>
                  <a:lnTo>
                    <a:pt x="564" y="141"/>
                  </a:lnTo>
                  <a:cubicBezTo>
                    <a:pt x="565" y="137"/>
                    <a:pt x="567" y="132"/>
                    <a:pt x="567" y="126"/>
                  </a:cubicBezTo>
                  <a:lnTo>
                    <a:pt x="567" y="69"/>
                  </a:lnTo>
                  <a:cubicBezTo>
                    <a:pt x="567" y="32"/>
                    <a:pt x="536" y="0"/>
                    <a:pt x="499" y="0"/>
                  </a:cubicBezTo>
                  <a:lnTo>
                    <a:pt x="441" y="0"/>
                  </a:lnTo>
                  <a:cubicBezTo>
                    <a:pt x="404" y="0"/>
                    <a:pt x="374" y="32"/>
                    <a:pt x="374" y="69"/>
                  </a:cubicBezTo>
                  <a:lnTo>
                    <a:pt x="374" y="126"/>
                  </a:lnTo>
                  <a:cubicBezTo>
                    <a:pt x="374" y="132"/>
                    <a:pt x="374" y="137"/>
                    <a:pt x="376" y="142"/>
                  </a:cubicBezTo>
                  <a:lnTo>
                    <a:pt x="327" y="191"/>
                  </a:lnTo>
                  <a:cubicBezTo>
                    <a:pt x="323" y="190"/>
                    <a:pt x="317" y="190"/>
                    <a:pt x="311" y="190"/>
                  </a:cubicBezTo>
                  <a:lnTo>
                    <a:pt x="253" y="190"/>
                  </a:lnTo>
                  <a:cubicBezTo>
                    <a:pt x="248" y="190"/>
                    <a:pt x="244" y="190"/>
                    <a:pt x="240" y="191"/>
                  </a:cubicBezTo>
                  <a:lnTo>
                    <a:pt x="191" y="142"/>
                  </a:lnTo>
                  <a:cubicBezTo>
                    <a:pt x="191" y="137"/>
                    <a:pt x="192" y="132"/>
                    <a:pt x="192" y="126"/>
                  </a:cubicBezTo>
                  <a:lnTo>
                    <a:pt x="192" y="69"/>
                  </a:lnTo>
                  <a:cubicBezTo>
                    <a:pt x="192" y="32"/>
                    <a:pt x="161" y="0"/>
                    <a:pt x="124" y="0"/>
                  </a:cubicBezTo>
                  <a:lnTo>
                    <a:pt x="66" y="0"/>
                  </a:lnTo>
                  <a:cubicBezTo>
                    <a:pt x="29" y="0"/>
                    <a:pt x="0" y="32"/>
                    <a:pt x="0" y="69"/>
                  </a:cubicBezTo>
                  <a:lnTo>
                    <a:pt x="0" y="126"/>
                  </a:lnTo>
                  <a:cubicBezTo>
                    <a:pt x="0" y="163"/>
                    <a:pt x="29" y="193"/>
                    <a:pt x="66" y="193"/>
                  </a:cubicBezTo>
                  <a:lnTo>
                    <a:pt x="124" y="193"/>
                  </a:lnTo>
                  <a:cubicBezTo>
                    <a:pt x="129" y="193"/>
                    <a:pt x="132" y="193"/>
                    <a:pt x="136" y="193"/>
                  </a:cubicBezTo>
                  <a:lnTo>
                    <a:pt x="188" y="244"/>
                  </a:lnTo>
                  <a:cubicBezTo>
                    <a:pt x="186" y="248"/>
                    <a:pt x="186" y="252"/>
                    <a:pt x="186" y="256"/>
                  </a:cubicBezTo>
                  <a:lnTo>
                    <a:pt x="186" y="314"/>
                  </a:lnTo>
                  <a:cubicBezTo>
                    <a:pt x="186" y="351"/>
                    <a:pt x="216" y="382"/>
                    <a:pt x="253" y="382"/>
                  </a:cubicBezTo>
                  <a:lnTo>
                    <a:pt x="311" y="382"/>
                  </a:lnTo>
                  <a:cubicBezTo>
                    <a:pt x="348" y="382"/>
                    <a:pt x="379" y="351"/>
                    <a:pt x="379" y="314"/>
                  </a:cubicBezTo>
                  <a:lnTo>
                    <a:pt x="379" y="256"/>
                  </a:lnTo>
                  <a:cubicBezTo>
                    <a:pt x="379" y="253"/>
                    <a:pt x="377" y="249"/>
                    <a:pt x="377" y="246"/>
                  </a:cubicBezTo>
                  <a:lnTo>
                    <a:pt x="431" y="193"/>
                  </a:lnTo>
                  <a:cubicBezTo>
                    <a:pt x="434" y="193"/>
                    <a:pt x="438" y="193"/>
                    <a:pt x="441" y="193"/>
                  </a:cubicBezTo>
                  <a:lnTo>
                    <a:pt x="499" y="193"/>
                  </a:lnTo>
                  <a:cubicBezTo>
                    <a:pt x="503" y="193"/>
                    <a:pt x="506" y="193"/>
                    <a:pt x="511" y="193"/>
                  </a:cubicBezTo>
                  <a:lnTo>
                    <a:pt x="560" y="242"/>
                  </a:lnTo>
                  <a:cubicBezTo>
                    <a:pt x="558" y="246"/>
                    <a:pt x="558" y="252"/>
                    <a:pt x="558" y="256"/>
                  </a:cubicBezTo>
                  <a:lnTo>
                    <a:pt x="558" y="314"/>
                  </a:lnTo>
                  <a:cubicBezTo>
                    <a:pt x="558" y="351"/>
                    <a:pt x="588" y="382"/>
                    <a:pt x="625" y="382"/>
                  </a:cubicBezTo>
                  <a:lnTo>
                    <a:pt x="682" y="382"/>
                  </a:lnTo>
                  <a:cubicBezTo>
                    <a:pt x="721" y="382"/>
                    <a:pt x="751" y="351"/>
                    <a:pt x="751" y="314"/>
                  </a:cubicBezTo>
                  <a:lnTo>
                    <a:pt x="751" y="256"/>
                  </a:lnTo>
                  <a:cubicBezTo>
                    <a:pt x="751" y="219"/>
                    <a:pt x="721" y="190"/>
                    <a:pt x="682" y="1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604E49-55C6-8140-87B5-48FCA2F940C9}"/>
              </a:ext>
            </a:extLst>
          </p:cNvPr>
          <p:cNvGrpSpPr/>
          <p:nvPr/>
        </p:nvGrpSpPr>
        <p:grpSpPr>
          <a:xfrm>
            <a:off x="10026183" y="2638074"/>
            <a:ext cx="350606" cy="353040"/>
            <a:chOff x="5231890" y="4370690"/>
            <a:chExt cx="1078109" cy="1085596"/>
          </a:xfrm>
          <a:solidFill>
            <a:schemeClr val="bg1"/>
          </a:solidFill>
        </p:grpSpPr>
        <p:sp>
          <p:nvSpPr>
            <p:cNvPr id="115" name="Freeform 23">
              <a:extLst>
                <a:ext uri="{FF2B5EF4-FFF2-40B4-BE49-F238E27FC236}">
                  <a16:creationId xmlns:a16="http://schemas.microsoft.com/office/drawing/2014/main" id="{DC5566D3-3234-524B-9089-B8D2B031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890" y="4378177"/>
              <a:ext cx="1078109" cy="1078109"/>
            </a:xfrm>
            <a:custGeom>
              <a:avLst/>
              <a:gdLst>
                <a:gd name="T0" fmla="*/ 443509 w 1269"/>
                <a:gd name="T1" fmla="*/ 430157 h 1268"/>
                <a:gd name="T2" fmla="*/ 46477 w 1269"/>
                <a:gd name="T3" fmla="*/ 430157 h 1268"/>
                <a:gd name="T4" fmla="*/ 46477 w 1269"/>
                <a:gd name="T5" fmla="*/ 430157 h 1268"/>
                <a:gd name="T6" fmla="*/ 26661 w 1269"/>
                <a:gd name="T7" fmla="*/ 410326 h 1268"/>
                <a:gd name="T8" fmla="*/ 26661 w 1269"/>
                <a:gd name="T9" fmla="*/ 12980 h 1268"/>
                <a:gd name="T10" fmla="*/ 26661 w 1269"/>
                <a:gd name="T11" fmla="*/ 12980 h 1268"/>
                <a:gd name="T12" fmla="*/ 13330 w 1269"/>
                <a:gd name="T13" fmla="*/ 0 h 1268"/>
                <a:gd name="T14" fmla="*/ 13330 w 1269"/>
                <a:gd name="T15" fmla="*/ 0 h 1268"/>
                <a:gd name="T16" fmla="*/ 0 w 1269"/>
                <a:gd name="T17" fmla="*/ 12980 h 1268"/>
                <a:gd name="T18" fmla="*/ 0 w 1269"/>
                <a:gd name="T19" fmla="*/ 410326 h 1268"/>
                <a:gd name="T20" fmla="*/ 0 w 1269"/>
                <a:gd name="T21" fmla="*/ 410326 h 1268"/>
                <a:gd name="T22" fmla="*/ 46477 w 1269"/>
                <a:gd name="T23" fmla="*/ 456839 h 1268"/>
                <a:gd name="T24" fmla="*/ 443509 w 1269"/>
                <a:gd name="T25" fmla="*/ 456839 h 1268"/>
                <a:gd name="T26" fmla="*/ 443509 w 1269"/>
                <a:gd name="T27" fmla="*/ 456839 h 1268"/>
                <a:gd name="T28" fmla="*/ 456840 w 1269"/>
                <a:gd name="T29" fmla="*/ 443498 h 1268"/>
                <a:gd name="T30" fmla="*/ 456840 w 1269"/>
                <a:gd name="T31" fmla="*/ 443498 h 1268"/>
                <a:gd name="T32" fmla="*/ 443509 w 1269"/>
                <a:gd name="T33" fmla="*/ 430157 h 1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9" h="1268">
                  <a:moveTo>
                    <a:pt x="1231" y="1193"/>
                  </a:moveTo>
                  <a:lnTo>
                    <a:pt x="129" y="1193"/>
                  </a:lnTo>
                  <a:cubicBezTo>
                    <a:pt x="99" y="1193"/>
                    <a:pt x="74" y="1168"/>
                    <a:pt x="74" y="1138"/>
                  </a:cubicBezTo>
                  <a:lnTo>
                    <a:pt x="74" y="36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lnTo>
                    <a:pt x="0" y="1138"/>
                  </a:lnTo>
                  <a:cubicBezTo>
                    <a:pt x="0" y="1209"/>
                    <a:pt x="58" y="1267"/>
                    <a:pt x="129" y="1267"/>
                  </a:cubicBezTo>
                  <a:lnTo>
                    <a:pt x="1231" y="1267"/>
                  </a:lnTo>
                  <a:cubicBezTo>
                    <a:pt x="1250" y="1267"/>
                    <a:pt x="1268" y="1251"/>
                    <a:pt x="1268" y="1230"/>
                  </a:cubicBezTo>
                  <a:cubicBezTo>
                    <a:pt x="1268" y="1209"/>
                    <a:pt x="1250" y="1193"/>
                    <a:pt x="1231" y="1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24">
              <a:extLst>
                <a:ext uri="{FF2B5EF4-FFF2-40B4-BE49-F238E27FC236}">
                  <a16:creationId xmlns:a16="http://schemas.microsoft.com/office/drawing/2014/main" id="{C390127A-433B-454D-A7E3-BA601B00C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748" y="4748778"/>
              <a:ext cx="63637" cy="576489"/>
            </a:xfrm>
            <a:custGeom>
              <a:avLst/>
              <a:gdLst>
                <a:gd name="T0" fmla="*/ 13314 w 75"/>
                <a:gd name="T1" fmla="*/ 244115 h 679"/>
                <a:gd name="T2" fmla="*/ 13314 w 75"/>
                <a:gd name="T3" fmla="*/ 244115 h 679"/>
                <a:gd name="T4" fmla="*/ 26627 w 75"/>
                <a:gd name="T5" fmla="*/ 230433 h 679"/>
                <a:gd name="T6" fmla="*/ 26627 w 75"/>
                <a:gd name="T7" fmla="*/ 13322 h 679"/>
                <a:gd name="T8" fmla="*/ 26627 w 75"/>
                <a:gd name="T9" fmla="*/ 13322 h 679"/>
                <a:gd name="T10" fmla="*/ 13314 w 75"/>
                <a:gd name="T11" fmla="*/ 0 h 679"/>
                <a:gd name="T12" fmla="*/ 13314 w 75"/>
                <a:gd name="T13" fmla="*/ 0 h 679"/>
                <a:gd name="T14" fmla="*/ 0 w 75"/>
                <a:gd name="T15" fmla="*/ 13322 h 679"/>
                <a:gd name="T16" fmla="*/ 0 w 75"/>
                <a:gd name="T17" fmla="*/ 230433 h 679"/>
                <a:gd name="T18" fmla="*/ 0 w 75"/>
                <a:gd name="T19" fmla="*/ 230433 h 679"/>
                <a:gd name="T20" fmla="*/ 13314 w 75"/>
                <a:gd name="T21" fmla="*/ 244115 h 6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679">
                  <a:moveTo>
                    <a:pt x="37" y="678"/>
                  </a:moveTo>
                  <a:lnTo>
                    <a:pt x="37" y="678"/>
                  </a:lnTo>
                  <a:cubicBezTo>
                    <a:pt x="58" y="678"/>
                    <a:pt x="74" y="661"/>
                    <a:pt x="74" y="640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640"/>
                  </a:lnTo>
                  <a:cubicBezTo>
                    <a:pt x="0" y="661"/>
                    <a:pt x="16" y="678"/>
                    <a:pt x="37" y="6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25">
              <a:extLst>
                <a:ext uri="{FF2B5EF4-FFF2-40B4-BE49-F238E27FC236}">
                  <a16:creationId xmlns:a16="http://schemas.microsoft.com/office/drawing/2014/main" id="{C9AEA868-85D1-EE48-8D7A-8FE14F35E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700" y="4861081"/>
              <a:ext cx="63640" cy="464186"/>
            </a:xfrm>
            <a:custGeom>
              <a:avLst/>
              <a:gdLst>
                <a:gd name="T0" fmla="*/ 0 w 76"/>
                <a:gd name="T1" fmla="*/ 13340 h 546"/>
                <a:gd name="T2" fmla="*/ 0 w 76"/>
                <a:gd name="T3" fmla="*/ 183150 h 546"/>
                <a:gd name="T4" fmla="*/ 0 w 76"/>
                <a:gd name="T5" fmla="*/ 183150 h 546"/>
                <a:gd name="T6" fmla="*/ 13494 w 76"/>
                <a:gd name="T7" fmla="*/ 196489 h 546"/>
                <a:gd name="T8" fmla="*/ 13494 w 76"/>
                <a:gd name="T9" fmla="*/ 196489 h 546"/>
                <a:gd name="T10" fmla="*/ 26633 w 76"/>
                <a:gd name="T11" fmla="*/ 183150 h 546"/>
                <a:gd name="T12" fmla="*/ 26633 w 76"/>
                <a:gd name="T13" fmla="*/ 13340 h 546"/>
                <a:gd name="T14" fmla="*/ 26633 w 76"/>
                <a:gd name="T15" fmla="*/ 13340 h 546"/>
                <a:gd name="T16" fmla="*/ 13494 w 76"/>
                <a:gd name="T17" fmla="*/ 0 h 546"/>
                <a:gd name="T18" fmla="*/ 13494 w 76"/>
                <a:gd name="T19" fmla="*/ 0 h 546"/>
                <a:gd name="T20" fmla="*/ 0 w 76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9" y="545"/>
                    <a:pt x="38" y="545"/>
                  </a:cubicBezTo>
                  <a:cubicBezTo>
                    <a:pt x="59" y="545"/>
                    <a:pt x="75" y="528"/>
                    <a:pt x="75" y="508"/>
                  </a:cubicBezTo>
                  <a:lnTo>
                    <a:pt x="75" y="37"/>
                  </a:lnTo>
                  <a:cubicBezTo>
                    <a:pt x="75" y="17"/>
                    <a:pt x="59" y="0"/>
                    <a:pt x="38" y="0"/>
                  </a:cubicBezTo>
                  <a:cubicBezTo>
                    <a:pt x="19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26">
              <a:extLst>
                <a:ext uri="{FF2B5EF4-FFF2-40B4-BE49-F238E27FC236}">
                  <a16:creationId xmlns:a16="http://schemas.microsoft.com/office/drawing/2014/main" id="{4EA765B9-AEE0-3146-9013-5ECE6C125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397" y="5029534"/>
              <a:ext cx="63640" cy="295732"/>
            </a:xfrm>
            <a:custGeom>
              <a:avLst/>
              <a:gdLst>
                <a:gd name="T0" fmla="*/ 0 w 76"/>
                <a:gd name="T1" fmla="*/ 13373 h 347"/>
                <a:gd name="T2" fmla="*/ 0 w 76"/>
                <a:gd name="T3" fmla="*/ 111679 h 347"/>
                <a:gd name="T4" fmla="*/ 0 w 76"/>
                <a:gd name="T5" fmla="*/ 111679 h 347"/>
                <a:gd name="T6" fmla="*/ 13139 w 76"/>
                <a:gd name="T7" fmla="*/ 125052 h 347"/>
                <a:gd name="T8" fmla="*/ 13139 w 76"/>
                <a:gd name="T9" fmla="*/ 125052 h 347"/>
                <a:gd name="T10" fmla="*/ 26633 w 76"/>
                <a:gd name="T11" fmla="*/ 111679 h 347"/>
                <a:gd name="T12" fmla="*/ 26633 w 76"/>
                <a:gd name="T13" fmla="*/ 13373 h 347"/>
                <a:gd name="T14" fmla="*/ 26633 w 76"/>
                <a:gd name="T15" fmla="*/ 13373 h 347"/>
                <a:gd name="T16" fmla="*/ 13139 w 76"/>
                <a:gd name="T17" fmla="*/ 0 h 347"/>
                <a:gd name="T18" fmla="*/ 13139 w 76"/>
                <a:gd name="T19" fmla="*/ 0 h 347"/>
                <a:gd name="T20" fmla="*/ 0 w 76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7" y="346"/>
                    <a:pt x="37" y="346"/>
                  </a:cubicBezTo>
                  <a:cubicBezTo>
                    <a:pt x="57" y="346"/>
                    <a:pt x="75" y="329"/>
                    <a:pt x="75" y="309"/>
                  </a:cubicBezTo>
                  <a:lnTo>
                    <a:pt x="75" y="37"/>
                  </a:lnTo>
                  <a:cubicBezTo>
                    <a:pt x="75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27">
              <a:extLst>
                <a:ext uri="{FF2B5EF4-FFF2-40B4-BE49-F238E27FC236}">
                  <a16:creationId xmlns:a16="http://schemas.microsoft.com/office/drawing/2014/main" id="{DDF1685A-0283-8842-8A3E-E1CDB2E0D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3352" y="5029534"/>
              <a:ext cx="63637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7 w 75"/>
                <a:gd name="T11" fmla="*/ 111679 h 347"/>
                <a:gd name="T12" fmla="*/ 26627 w 75"/>
                <a:gd name="T13" fmla="*/ 13373 h 347"/>
                <a:gd name="T14" fmla="*/ 26627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8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28">
              <a:extLst>
                <a:ext uri="{FF2B5EF4-FFF2-40B4-BE49-F238E27FC236}">
                  <a16:creationId xmlns:a16="http://schemas.microsoft.com/office/drawing/2014/main" id="{E7BE292B-8E9A-A041-9CD4-9296C1E20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305" y="4861081"/>
              <a:ext cx="63640" cy="464186"/>
            </a:xfrm>
            <a:custGeom>
              <a:avLst/>
              <a:gdLst>
                <a:gd name="T0" fmla="*/ 0 w 75"/>
                <a:gd name="T1" fmla="*/ 13340 h 546"/>
                <a:gd name="T2" fmla="*/ 0 w 75"/>
                <a:gd name="T3" fmla="*/ 183150 h 546"/>
                <a:gd name="T4" fmla="*/ 0 w 75"/>
                <a:gd name="T5" fmla="*/ 183150 h 546"/>
                <a:gd name="T6" fmla="*/ 13314 w 75"/>
                <a:gd name="T7" fmla="*/ 196489 h 546"/>
                <a:gd name="T8" fmla="*/ 13314 w 75"/>
                <a:gd name="T9" fmla="*/ 196489 h 546"/>
                <a:gd name="T10" fmla="*/ 26628 w 75"/>
                <a:gd name="T11" fmla="*/ 183150 h 546"/>
                <a:gd name="T12" fmla="*/ 26628 w 75"/>
                <a:gd name="T13" fmla="*/ 13340 h 546"/>
                <a:gd name="T14" fmla="*/ 26628 w 75"/>
                <a:gd name="T15" fmla="*/ 13340 h 546"/>
                <a:gd name="T16" fmla="*/ 13314 w 75"/>
                <a:gd name="T17" fmla="*/ 0 h 546"/>
                <a:gd name="T18" fmla="*/ 13314 w 75"/>
                <a:gd name="T19" fmla="*/ 0 h 546"/>
                <a:gd name="T20" fmla="*/ 0 w 75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7" y="545"/>
                    <a:pt x="37" y="545"/>
                  </a:cubicBezTo>
                  <a:cubicBezTo>
                    <a:pt x="58" y="545"/>
                    <a:pt x="74" y="528"/>
                    <a:pt x="74" y="508"/>
                  </a:cubicBezTo>
                  <a:lnTo>
                    <a:pt x="74" y="37"/>
                  </a:ln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29">
              <a:extLst>
                <a:ext uri="{FF2B5EF4-FFF2-40B4-BE49-F238E27FC236}">
                  <a16:creationId xmlns:a16="http://schemas.microsoft.com/office/drawing/2014/main" id="{E9FF4984-B14C-5B4C-9647-3CC1B1ADB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259" y="4947179"/>
              <a:ext cx="63637" cy="378088"/>
            </a:xfrm>
            <a:custGeom>
              <a:avLst/>
              <a:gdLst>
                <a:gd name="T0" fmla="*/ 0 w 75"/>
                <a:gd name="T1" fmla="*/ 13272 h 447"/>
                <a:gd name="T2" fmla="*/ 0 w 75"/>
                <a:gd name="T3" fmla="*/ 146707 h 447"/>
                <a:gd name="T4" fmla="*/ 0 w 75"/>
                <a:gd name="T5" fmla="*/ 146707 h 447"/>
                <a:gd name="T6" fmla="*/ 13314 w 75"/>
                <a:gd name="T7" fmla="*/ 159979 h 447"/>
                <a:gd name="T8" fmla="*/ 13314 w 75"/>
                <a:gd name="T9" fmla="*/ 159979 h 447"/>
                <a:gd name="T10" fmla="*/ 26627 w 75"/>
                <a:gd name="T11" fmla="*/ 146707 h 447"/>
                <a:gd name="T12" fmla="*/ 26627 w 75"/>
                <a:gd name="T13" fmla="*/ 13272 h 447"/>
                <a:gd name="T14" fmla="*/ 26627 w 75"/>
                <a:gd name="T15" fmla="*/ 13272 h 447"/>
                <a:gd name="T16" fmla="*/ 13314 w 75"/>
                <a:gd name="T17" fmla="*/ 0 h 447"/>
                <a:gd name="T18" fmla="*/ 13314 w 75"/>
                <a:gd name="T19" fmla="*/ 0 h 447"/>
                <a:gd name="T20" fmla="*/ 0 w 75"/>
                <a:gd name="T21" fmla="*/ 13272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447">
                  <a:moveTo>
                    <a:pt x="0" y="37"/>
                  </a:moveTo>
                  <a:lnTo>
                    <a:pt x="0" y="409"/>
                  </a:lnTo>
                  <a:cubicBezTo>
                    <a:pt x="0" y="429"/>
                    <a:pt x="16" y="446"/>
                    <a:pt x="37" y="446"/>
                  </a:cubicBezTo>
                  <a:cubicBezTo>
                    <a:pt x="57" y="446"/>
                    <a:pt x="74" y="429"/>
                    <a:pt x="74" y="409"/>
                  </a:cubicBezTo>
                  <a:lnTo>
                    <a:pt x="74" y="37"/>
                  </a:lnTo>
                  <a:cubicBezTo>
                    <a:pt x="74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30">
              <a:extLst>
                <a:ext uri="{FF2B5EF4-FFF2-40B4-BE49-F238E27FC236}">
                  <a16:creationId xmlns:a16="http://schemas.microsoft.com/office/drawing/2014/main" id="{6F84F307-004A-8243-9AAB-E8DEFE4C6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12" y="5029534"/>
              <a:ext cx="63640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8 w 75"/>
                <a:gd name="T11" fmla="*/ 111679 h 347"/>
                <a:gd name="T12" fmla="*/ 26628 w 75"/>
                <a:gd name="T13" fmla="*/ 13373 h 347"/>
                <a:gd name="T14" fmla="*/ 26628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7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31">
              <a:extLst>
                <a:ext uri="{FF2B5EF4-FFF2-40B4-BE49-F238E27FC236}">
                  <a16:creationId xmlns:a16="http://schemas.microsoft.com/office/drawing/2014/main" id="{4A652145-C9E7-C64F-ADD9-6C54B473C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166" y="5029534"/>
              <a:ext cx="63637" cy="295732"/>
            </a:xfrm>
            <a:custGeom>
              <a:avLst/>
              <a:gdLst>
                <a:gd name="T0" fmla="*/ 13138 w 76"/>
                <a:gd name="T1" fmla="*/ 125052 h 347"/>
                <a:gd name="T2" fmla="*/ 13138 w 76"/>
                <a:gd name="T3" fmla="*/ 125052 h 347"/>
                <a:gd name="T4" fmla="*/ 26632 w 76"/>
                <a:gd name="T5" fmla="*/ 111318 h 347"/>
                <a:gd name="T6" fmla="*/ 26632 w 76"/>
                <a:gd name="T7" fmla="*/ 13373 h 347"/>
                <a:gd name="T8" fmla="*/ 26632 w 76"/>
                <a:gd name="T9" fmla="*/ 13373 h 347"/>
                <a:gd name="T10" fmla="*/ 13138 w 76"/>
                <a:gd name="T11" fmla="*/ 0 h 347"/>
                <a:gd name="T12" fmla="*/ 13138 w 76"/>
                <a:gd name="T13" fmla="*/ 0 h 347"/>
                <a:gd name="T14" fmla="*/ 0 w 76"/>
                <a:gd name="T15" fmla="*/ 13373 h 347"/>
                <a:gd name="T16" fmla="*/ 0 w 76"/>
                <a:gd name="T17" fmla="*/ 111318 h 347"/>
                <a:gd name="T18" fmla="*/ 0 w 76"/>
                <a:gd name="T19" fmla="*/ 111318 h 347"/>
                <a:gd name="T20" fmla="*/ 13138 w 76"/>
                <a:gd name="T21" fmla="*/ 125052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37" y="346"/>
                  </a:moveTo>
                  <a:lnTo>
                    <a:pt x="37" y="346"/>
                  </a:lnTo>
                  <a:cubicBezTo>
                    <a:pt x="58" y="346"/>
                    <a:pt x="75" y="329"/>
                    <a:pt x="75" y="308"/>
                  </a:cubicBezTo>
                  <a:lnTo>
                    <a:pt x="75" y="37"/>
                  </a:lnTo>
                  <a:cubicBezTo>
                    <a:pt x="75" y="16"/>
                    <a:pt x="58" y="0"/>
                    <a:pt x="37" y="0"/>
                  </a:cubicBezTo>
                  <a:cubicBezTo>
                    <a:pt x="18" y="0"/>
                    <a:pt x="0" y="16"/>
                    <a:pt x="0" y="37"/>
                  </a:cubicBezTo>
                  <a:lnTo>
                    <a:pt x="0" y="308"/>
                  </a:lnTo>
                  <a:cubicBezTo>
                    <a:pt x="0" y="329"/>
                    <a:pt x="18" y="346"/>
                    <a:pt x="3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32">
              <a:extLst>
                <a:ext uri="{FF2B5EF4-FFF2-40B4-BE49-F238E27FC236}">
                  <a16:creationId xmlns:a16="http://schemas.microsoft.com/office/drawing/2014/main" id="{44AF16E2-FB95-FE46-9DBB-7F52E5F42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522" y="4370690"/>
              <a:ext cx="658844" cy="479159"/>
            </a:xfrm>
            <a:custGeom>
              <a:avLst/>
              <a:gdLst>
                <a:gd name="T0" fmla="*/ 229353 w 776"/>
                <a:gd name="T1" fmla="*/ 117396 h 566"/>
                <a:gd name="T2" fmla="*/ 222872 w 776"/>
                <a:gd name="T3" fmla="*/ 120628 h 566"/>
                <a:gd name="T4" fmla="*/ 220352 w 776"/>
                <a:gd name="T5" fmla="*/ 118114 h 566"/>
                <a:gd name="T6" fmla="*/ 219631 w 776"/>
                <a:gd name="T7" fmla="*/ 114165 h 566"/>
                <a:gd name="T8" fmla="*/ 213871 w 776"/>
                <a:gd name="T9" fmla="*/ 91907 h 566"/>
                <a:gd name="T10" fmla="*/ 190467 w 776"/>
                <a:gd name="T11" fmla="*/ 89753 h 566"/>
                <a:gd name="T12" fmla="*/ 38526 w 776"/>
                <a:gd name="T13" fmla="*/ 175197 h 566"/>
                <a:gd name="T14" fmla="*/ 28804 w 776"/>
                <a:gd name="T15" fmla="*/ 172684 h 566"/>
                <a:gd name="T16" fmla="*/ 27724 w 776"/>
                <a:gd name="T17" fmla="*/ 167658 h 566"/>
                <a:gd name="T18" fmla="*/ 183626 w 776"/>
                <a:gd name="T19" fmla="*/ 77187 h 566"/>
                <a:gd name="T20" fmla="*/ 193708 w 776"/>
                <a:gd name="T21" fmla="*/ 56365 h 566"/>
                <a:gd name="T22" fmla="*/ 177505 w 776"/>
                <a:gd name="T23" fmla="*/ 39491 h 566"/>
                <a:gd name="T24" fmla="*/ 173905 w 776"/>
                <a:gd name="T25" fmla="*/ 36978 h 566"/>
                <a:gd name="T26" fmla="*/ 173185 w 776"/>
                <a:gd name="T27" fmla="*/ 33388 h 566"/>
                <a:gd name="T28" fmla="*/ 173185 w 776"/>
                <a:gd name="T29" fmla="*/ 33388 h 566"/>
                <a:gd name="T30" fmla="*/ 244115 w 776"/>
                <a:gd name="T31" fmla="*/ 44158 h 566"/>
                <a:gd name="T32" fmla="*/ 249516 w 776"/>
                <a:gd name="T33" fmla="*/ 47748 h 566"/>
                <a:gd name="T34" fmla="*/ 249876 w 776"/>
                <a:gd name="T35" fmla="*/ 54211 h 566"/>
                <a:gd name="T36" fmla="*/ 272919 w 776"/>
                <a:gd name="T37" fmla="*/ 35183 h 566"/>
                <a:gd name="T38" fmla="*/ 185066 w 776"/>
                <a:gd name="T39" fmla="*/ 3590 h 566"/>
                <a:gd name="T40" fmla="*/ 147261 w 776"/>
                <a:gd name="T41" fmla="*/ 27644 h 566"/>
                <a:gd name="T42" fmla="*/ 151582 w 776"/>
                <a:gd name="T43" fmla="*/ 51339 h 566"/>
                <a:gd name="T44" fmla="*/ 159503 w 776"/>
                <a:gd name="T45" fmla="*/ 59955 h 566"/>
                <a:gd name="T46" fmla="*/ 18363 w 776"/>
                <a:gd name="T47" fmla="*/ 140014 h 566"/>
                <a:gd name="T48" fmla="*/ 2160 w 776"/>
                <a:gd name="T49" fmla="*/ 160478 h 566"/>
                <a:gd name="T50" fmla="*/ 5401 w 776"/>
                <a:gd name="T51" fmla="*/ 185967 h 566"/>
                <a:gd name="T52" fmla="*/ 25564 w 776"/>
                <a:gd name="T53" fmla="*/ 201764 h 566"/>
                <a:gd name="T54" fmla="*/ 34565 w 776"/>
                <a:gd name="T55" fmla="*/ 202841 h 566"/>
                <a:gd name="T56" fmla="*/ 192988 w 776"/>
                <a:gd name="T57" fmla="*/ 118833 h 566"/>
                <a:gd name="T58" fmla="*/ 196228 w 776"/>
                <a:gd name="T59" fmla="*/ 130321 h 566"/>
                <a:gd name="T60" fmla="*/ 214951 w 776"/>
                <a:gd name="T61" fmla="*/ 146117 h 566"/>
                <a:gd name="T62" fmla="*/ 254916 w 776"/>
                <a:gd name="T63" fmla="*/ 126013 h 566"/>
                <a:gd name="T64" fmla="*/ 275799 w 776"/>
                <a:gd name="T65" fmla="*/ 62827 h 5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6" h="566">
                  <a:moveTo>
                    <a:pt x="694" y="151"/>
                  </a:moveTo>
                  <a:lnTo>
                    <a:pt x="637" y="327"/>
                  </a:lnTo>
                  <a:cubicBezTo>
                    <a:pt x="634" y="334"/>
                    <a:pt x="627" y="339"/>
                    <a:pt x="619" y="336"/>
                  </a:cubicBezTo>
                  <a:cubicBezTo>
                    <a:pt x="615" y="334"/>
                    <a:pt x="612" y="331"/>
                    <a:pt x="612" y="329"/>
                  </a:cubicBezTo>
                  <a:cubicBezTo>
                    <a:pt x="610" y="327"/>
                    <a:pt x="608" y="322"/>
                    <a:pt x="610" y="318"/>
                  </a:cubicBezTo>
                  <a:cubicBezTo>
                    <a:pt x="619" y="294"/>
                    <a:pt x="612" y="271"/>
                    <a:pt x="594" y="256"/>
                  </a:cubicBezTo>
                  <a:cubicBezTo>
                    <a:pt x="575" y="240"/>
                    <a:pt x="550" y="238"/>
                    <a:pt x="529" y="250"/>
                  </a:cubicBezTo>
                  <a:lnTo>
                    <a:pt x="107" y="488"/>
                  </a:lnTo>
                  <a:cubicBezTo>
                    <a:pt x="98" y="495"/>
                    <a:pt x="84" y="492"/>
                    <a:pt x="80" y="481"/>
                  </a:cubicBezTo>
                  <a:cubicBezTo>
                    <a:pt x="77" y="476"/>
                    <a:pt x="76" y="472"/>
                    <a:pt x="77" y="467"/>
                  </a:cubicBezTo>
                  <a:cubicBezTo>
                    <a:pt x="79" y="462"/>
                    <a:pt x="83" y="457"/>
                    <a:pt x="87" y="455"/>
                  </a:cubicBezTo>
                  <a:lnTo>
                    <a:pt x="510" y="215"/>
                  </a:lnTo>
                  <a:cubicBezTo>
                    <a:pt x="530" y="203"/>
                    <a:pt x="542" y="180"/>
                    <a:pt x="538" y="157"/>
                  </a:cubicBezTo>
                  <a:cubicBezTo>
                    <a:pt x="534" y="133"/>
                    <a:pt x="517" y="114"/>
                    <a:pt x="493" y="110"/>
                  </a:cubicBezTo>
                  <a:cubicBezTo>
                    <a:pt x="487" y="110"/>
                    <a:pt x="485" y="105"/>
                    <a:pt x="483" y="103"/>
                  </a:cubicBezTo>
                  <a:cubicBezTo>
                    <a:pt x="483" y="102"/>
                    <a:pt x="480" y="98"/>
                    <a:pt x="481" y="93"/>
                  </a:cubicBezTo>
                  <a:cubicBezTo>
                    <a:pt x="483" y="87"/>
                    <a:pt x="489" y="82"/>
                    <a:pt x="495" y="82"/>
                  </a:cubicBezTo>
                  <a:lnTo>
                    <a:pt x="678" y="123"/>
                  </a:lnTo>
                  <a:cubicBezTo>
                    <a:pt x="687" y="124"/>
                    <a:pt x="692" y="130"/>
                    <a:pt x="693" y="133"/>
                  </a:cubicBezTo>
                  <a:cubicBezTo>
                    <a:pt x="694" y="136"/>
                    <a:pt x="697" y="143"/>
                    <a:pt x="694" y="151"/>
                  </a:cubicBezTo>
                  <a:close/>
                  <a:moveTo>
                    <a:pt x="758" y="98"/>
                  </a:moveTo>
                  <a:lnTo>
                    <a:pt x="758" y="98"/>
                  </a:lnTo>
                  <a:cubicBezTo>
                    <a:pt x="745" y="73"/>
                    <a:pt x="721" y="56"/>
                    <a:pt x="694" y="50"/>
                  </a:cubicBezTo>
                  <a:lnTo>
                    <a:pt x="514" y="10"/>
                  </a:lnTo>
                  <a:cubicBezTo>
                    <a:pt x="466" y="0"/>
                    <a:pt x="421" y="29"/>
                    <a:pt x="409" y="77"/>
                  </a:cubicBezTo>
                  <a:cubicBezTo>
                    <a:pt x="404" y="99"/>
                    <a:pt x="408" y="124"/>
                    <a:pt x="421" y="143"/>
                  </a:cubicBezTo>
                  <a:cubicBezTo>
                    <a:pt x="426" y="152"/>
                    <a:pt x="434" y="161"/>
                    <a:pt x="443" y="167"/>
                  </a:cubicBezTo>
                  <a:lnTo>
                    <a:pt x="51" y="390"/>
                  </a:lnTo>
                  <a:cubicBezTo>
                    <a:pt x="28" y="403"/>
                    <a:pt x="14" y="422"/>
                    <a:pt x="6" y="447"/>
                  </a:cubicBezTo>
                  <a:cubicBezTo>
                    <a:pt x="0" y="471"/>
                    <a:pt x="3" y="496"/>
                    <a:pt x="15" y="518"/>
                  </a:cubicBezTo>
                  <a:cubicBezTo>
                    <a:pt x="27" y="541"/>
                    <a:pt x="47" y="555"/>
                    <a:pt x="71" y="562"/>
                  </a:cubicBezTo>
                  <a:cubicBezTo>
                    <a:pt x="80" y="565"/>
                    <a:pt x="89" y="565"/>
                    <a:pt x="96" y="565"/>
                  </a:cubicBezTo>
                  <a:cubicBezTo>
                    <a:pt x="112" y="565"/>
                    <a:pt x="129" y="562"/>
                    <a:pt x="144" y="554"/>
                  </a:cubicBezTo>
                  <a:lnTo>
                    <a:pt x="536" y="331"/>
                  </a:lnTo>
                  <a:cubicBezTo>
                    <a:pt x="536" y="342"/>
                    <a:pt x="539" y="352"/>
                    <a:pt x="545" y="363"/>
                  </a:cubicBezTo>
                  <a:cubicBezTo>
                    <a:pt x="555" y="383"/>
                    <a:pt x="573" y="399"/>
                    <a:pt x="597" y="407"/>
                  </a:cubicBezTo>
                  <a:cubicBezTo>
                    <a:pt x="643" y="422"/>
                    <a:pt x="692" y="397"/>
                    <a:pt x="708" y="351"/>
                  </a:cubicBezTo>
                  <a:lnTo>
                    <a:pt x="766" y="175"/>
                  </a:lnTo>
                  <a:cubicBezTo>
                    <a:pt x="775" y="150"/>
                    <a:pt x="771" y="121"/>
                    <a:pt x="758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5" name="CuadroTexto 4">
            <a:extLst>
              <a:ext uri="{FF2B5EF4-FFF2-40B4-BE49-F238E27FC236}">
                <a16:creationId xmlns:a16="http://schemas.microsoft.com/office/drawing/2014/main" id="{6633B7C7-CAB7-824D-80B1-9C3A4FFF1D61}"/>
              </a:ext>
            </a:extLst>
          </p:cNvPr>
          <p:cNvSpPr txBox="1"/>
          <p:nvPr/>
        </p:nvSpPr>
        <p:spPr>
          <a:xfrm>
            <a:off x="600591" y="2446604"/>
            <a:ext cx="2674663" cy="954107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The customer implemented Custom web solution in 2013. We continue to manage their web related solutions since then</a:t>
            </a:r>
          </a:p>
        </p:txBody>
      </p:sp>
      <p:sp>
        <p:nvSpPr>
          <p:cNvPr id="127" name="CuadroTexto 4">
            <a:extLst>
              <a:ext uri="{FF2B5EF4-FFF2-40B4-BE49-F238E27FC236}">
                <a16:creationId xmlns:a16="http://schemas.microsoft.com/office/drawing/2014/main" id="{1611D106-1B22-D94F-9A48-7CF19098AFD9}"/>
              </a:ext>
            </a:extLst>
          </p:cNvPr>
          <p:cNvSpPr txBox="1"/>
          <p:nvPr/>
        </p:nvSpPr>
        <p:spPr>
          <a:xfrm>
            <a:off x="3546981" y="1763643"/>
            <a:ext cx="3453810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Desktop Gadget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Manager App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Principal App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Won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Van tracker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Sales Tracker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0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</p:txBody>
      </p:sp>
      <p:sp>
        <p:nvSpPr>
          <p:cNvPr id="129" name="CuadroTexto 4">
            <a:extLst>
              <a:ext uri="{FF2B5EF4-FFF2-40B4-BE49-F238E27FC236}">
                <a16:creationId xmlns:a16="http://schemas.microsoft.com/office/drawing/2014/main" id="{823E1C3D-F7C3-4C46-8F92-73D16D385B74}"/>
              </a:ext>
            </a:extLst>
          </p:cNvPr>
          <p:cNvSpPr txBox="1"/>
          <p:nvPr/>
        </p:nvSpPr>
        <p:spPr>
          <a:xfrm>
            <a:off x="6655578" y="1470885"/>
            <a:ext cx="2298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Started with Nigeria Operations, we implemented web solution for their Ghana Operations as well</a:t>
            </a:r>
          </a:p>
        </p:txBody>
      </p:sp>
      <p:sp>
        <p:nvSpPr>
          <p:cNvPr id="131" name="CuadroTexto 4">
            <a:extLst>
              <a:ext uri="{FF2B5EF4-FFF2-40B4-BE49-F238E27FC236}">
                <a16:creationId xmlns:a16="http://schemas.microsoft.com/office/drawing/2014/main" id="{77FA37CC-2EFE-E549-8515-B7A914A379E9}"/>
              </a:ext>
            </a:extLst>
          </p:cNvPr>
          <p:cNvSpPr txBox="1"/>
          <p:nvPr/>
        </p:nvSpPr>
        <p:spPr>
          <a:xfrm>
            <a:off x="9145087" y="1229006"/>
            <a:ext cx="2729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are not just Consultants for them, but also have doing Business Process Consultants across their business operations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4B41B-85C1-304E-8442-D31682BA5BE5}"/>
              </a:ext>
            </a:extLst>
          </p:cNvPr>
          <p:cNvSpPr txBox="1"/>
          <p:nvPr/>
        </p:nvSpPr>
        <p:spPr>
          <a:xfrm>
            <a:off x="7526230" y="5632874"/>
            <a:ext cx="3945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Worldwide Healthcare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Pharma Distributor in Ghana, Nigeria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26F21"/>
                </a:solidFill>
                <a:latin typeface="Calibri" panose="020F0502020204030204"/>
                <a:cs typeface="Arial" panose="020B0604020202020204" pitchFamily="34" charset="0"/>
              </a:rPr>
              <a:t>Web &amp; BI Customer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E0F5236-46A9-455D-B061-963EE0BAB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97" y="5077676"/>
            <a:ext cx="2045385" cy="4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7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defTabSz="914126"/>
            <a:r>
              <a:rPr lang="it-IT" sz="3600" dirty="0">
                <a:solidFill>
                  <a:srgbClr val="F26F21"/>
                </a:solidFill>
                <a:cs typeface="Arial" panose="020B0604020202020204" pitchFamily="34" charset="0"/>
              </a:rPr>
              <a:t>Ksfa Customer</a:t>
            </a:r>
            <a:endParaRPr lang="en-US" sz="2800" dirty="0">
              <a:solidFill>
                <a:srgbClr val="F26F21"/>
              </a:solidFill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01984" y="1268268"/>
            <a:ext cx="2106470" cy="2462213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The customer had faced the difficulties in managing their Sales process and it leads to drop in sales on more consumption of </a:t>
            </a:r>
            <a:r>
              <a:rPr lang="en-US" dirty="0">
                <a:latin typeface="Calibri" panose="020F0502020204030204"/>
                <a:ea typeface="Lato Light" charset="0"/>
                <a:cs typeface="Lato Light" charset="0"/>
              </a:rPr>
              <a:t>Time in manual works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, To replace the manual work &amp; to save their time &amp; to increase the sales </a:t>
            </a:r>
            <a:r>
              <a:rPr lang="en-US" dirty="0">
                <a:latin typeface="Calibri" panose="020F0502020204030204"/>
                <a:ea typeface="Lato Light" charset="0"/>
                <a:cs typeface="Lato Light" charset="0"/>
              </a:rPr>
              <a:t>and positioning the Customer in market with high efficiency &amp; honor.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718657" y="1371723"/>
            <a:ext cx="2095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Gone Live by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May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2019.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continue to support the customer for the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Sfa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Operations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9829164" y="1282933"/>
            <a:ext cx="227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ea typeface="Lato Light" charset="0"/>
                <a:cs typeface="Lato Light" charset="0"/>
              </a:rPr>
              <a:t>About 200+ SR are using our Ksfa application which is integrated to Oracle fusion Cloud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A6A44E-523E-41B4-A35B-06C35F05A387}"/>
              </a:ext>
            </a:extLst>
          </p:cNvPr>
          <p:cNvSpPr txBox="1"/>
          <p:nvPr/>
        </p:nvSpPr>
        <p:spPr>
          <a:xfrm>
            <a:off x="6534805" y="5632874"/>
            <a:ext cx="4937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Emzor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Pharmaceuticals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Pharma Manufacturer and Distributor in Nigeria</a:t>
            </a:r>
          </a:p>
        </p:txBody>
      </p:sp>
      <p:pic>
        <p:nvPicPr>
          <p:cNvPr id="61" name="Picture 12" descr="emzor-logo">
            <a:extLst>
              <a:ext uri="{FF2B5EF4-FFF2-40B4-BE49-F238E27FC236}">
                <a16:creationId xmlns:a16="http://schemas.microsoft.com/office/drawing/2014/main" id="{D8D182E2-2D06-4FDF-83B0-2D0EB074E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16616" r="13476" b="19173"/>
          <a:stretch/>
        </p:blipFill>
        <p:spPr bwMode="auto">
          <a:xfrm>
            <a:off x="10026184" y="4968707"/>
            <a:ext cx="1464058" cy="73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FC91B66D-6DAF-4AA5-8A4C-CC82E60DCC83}"/>
              </a:ext>
            </a:extLst>
          </p:cNvPr>
          <p:cNvGrpSpPr/>
          <p:nvPr/>
        </p:nvGrpSpPr>
        <p:grpSpPr>
          <a:xfrm>
            <a:off x="4611931" y="2605565"/>
            <a:ext cx="1963802" cy="2305873"/>
            <a:chOff x="3839789" y="2783960"/>
            <a:chExt cx="1963802" cy="230587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B625B6B-E646-4AD8-BE3A-5852E8525B86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3B9512C-F299-4DBF-A3E9-C3A259744F61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B6287273-4EC9-4627-AC05-8F5700F86606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CEA286E-DA8C-453E-93E5-2786B4928600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65" name="Freeform 107">
                <a:extLst>
                  <a:ext uri="{FF2B5EF4-FFF2-40B4-BE49-F238E27FC236}">
                    <a16:creationId xmlns:a16="http://schemas.microsoft.com/office/drawing/2014/main" id="{6368603E-CCA2-4B3E-A2E2-168286D5A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108">
                <a:extLst>
                  <a:ext uri="{FF2B5EF4-FFF2-40B4-BE49-F238E27FC236}">
                    <a16:creationId xmlns:a16="http://schemas.microsoft.com/office/drawing/2014/main" id="{660FA234-CF41-48F6-B221-C425B8C48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CuadroTexto 4">
            <a:extLst>
              <a:ext uri="{FF2B5EF4-FFF2-40B4-BE49-F238E27FC236}">
                <a16:creationId xmlns:a16="http://schemas.microsoft.com/office/drawing/2014/main" id="{3EF3B265-FFB7-4D91-ADB2-3009A3B76E3B}"/>
              </a:ext>
            </a:extLst>
          </p:cNvPr>
          <p:cNvSpPr txBox="1"/>
          <p:nvPr/>
        </p:nvSpPr>
        <p:spPr>
          <a:xfrm>
            <a:off x="3031721" y="1241305"/>
            <a:ext cx="4845040" cy="28931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Order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Secondary Sales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Payment Collection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Employee Expense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Product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Stock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SR Activity and Tracking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Journey plan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E- Detailing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Geo-Fencing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Easy Integration to Any ERP</a:t>
            </a:r>
          </a:p>
        </p:txBody>
      </p:sp>
    </p:spTree>
    <p:extLst>
      <p:ext uri="{BB962C8B-B14F-4D97-AF65-F5344CB8AC3E}">
        <p14:creationId xmlns:p14="http://schemas.microsoft.com/office/powerpoint/2010/main" val="213979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Ksfa Customer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(Contd.)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13014" y="2528299"/>
            <a:ext cx="2106470" cy="738664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had implanted our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Ksfa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Solution to Increase the Growth of the Business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733225" y="1806153"/>
            <a:ext cx="2095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Gone Live by Jan 2020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9829164" y="1282933"/>
            <a:ext cx="22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ea typeface="Lato Light" charset="0"/>
                <a:cs typeface="Lato Light" charset="0"/>
              </a:rPr>
              <a:t>About 50+ SR are using our </a:t>
            </a:r>
            <a:r>
              <a:rPr lang="en-US" sz="1400" dirty="0" err="1">
                <a:solidFill>
                  <a:schemeClr val="dk1"/>
                </a:solidFill>
                <a:ea typeface="Lato Light" charset="0"/>
                <a:cs typeface="Lato Light" charset="0"/>
              </a:rPr>
              <a:t>Ksfa</a:t>
            </a:r>
            <a:r>
              <a:rPr lang="en-US" sz="1400" dirty="0">
                <a:solidFill>
                  <a:schemeClr val="dk1"/>
                </a:solidFill>
                <a:ea typeface="Lato Light" charset="0"/>
                <a:cs typeface="Lato Light" charset="0"/>
              </a:rPr>
              <a:t> application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A346AB-6995-4903-A72A-3E0299791FB5}"/>
              </a:ext>
            </a:extLst>
          </p:cNvPr>
          <p:cNvSpPr txBox="1"/>
          <p:nvPr/>
        </p:nvSpPr>
        <p:spPr>
          <a:xfrm>
            <a:off x="8855120" y="5632874"/>
            <a:ext cx="2616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Apple &amp; Pears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 Distributor in Nigeria</a:t>
            </a: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625BF32-927C-4ED2-A8A2-4ECA2B2ED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4549889"/>
            <a:ext cx="1112664" cy="1112664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3854A563-2D2C-4B04-AB97-8DC69648952D}"/>
              </a:ext>
            </a:extLst>
          </p:cNvPr>
          <p:cNvGrpSpPr/>
          <p:nvPr/>
        </p:nvGrpSpPr>
        <p:grpSpPr>
          <a:xfrm>
            <a:off x="4611931" y="2605565"/>
            <a:ext cx="1963802" cy="2305873"/>
            <a:chOff x="3839789" y="2783960"/>
            <a:chExt cx="1963802" cy="230587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DF017A3-AA34-4107-8955-8DB695B88CCF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25C0EAC-D52C-4745-AF18-EB3799EAA877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C38A91DF-3186-47F6-B42B-948714ED7318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E51AF30-C84B-4C0F-B937-9274DF69AA38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66" name="Freeform 107">
                <a:extLst>
                  <a:ext uri="{FF2B5EF4-FFF2-40B4-BE49-F238E27FC236}">
                    <a16:creationId xmlns:a16="http://schemas.microsoft.com/office/drawing/2014/main" id="{731C7D3C-2026-4469-AE9E-08757FCEB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108">
                <a:extLst>
                  <a:ext uri="{FF2B5EF4-FFF2-40B4-BE49-F238E27FC236}">
                    <a16:creationId xmlns:a16="http://schemas.microsoft.com/office/drawing/2014/main" id="{45055D55-3DAE-4EA9-9014-3163FF0B6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2" name="CuadroTexto 4">
            <a:extLst>
              <a:ext uri="{FF2B5EF4-FFF2-40B4-BE49-F238E27FC236}">
                <a16:creationId xmlns:a16="http://schemas.microsoft.com/office/drawing/2014/main" id="{440FC248-42ED-41EF-89B2-E08EC5E8F75D}"/>
              </a:ext>
            </a:extLst>
          </p:cNvPr>
          <p:cNvSpPr txBox="1"/>
          <p:nvPr/>
        </p:nvSpPr>
        <p:spPr>
          <a:xfrm>
            <a:off x="3031721" y="1241305"/>
            <a:ext cx="4845040" cy="28931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Order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Secondary Sales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Payment Collection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Employee Expense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Product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Stock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SR Activity and Tracking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Journey plan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E- Detailing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Geo-Fencing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Easy Integration to Any ERP</a:t>
            </a:r>
          </a:p>
        </p:txBody>
      </p:sp>
    </p:spTree>
    <p:extLst>
      <p:ext uri="{BB962C8B-B14F-4D97-AF65-F5344CB8AC3E}">
        <p14:creationId xmlns:p14="http://schemas.microsoft.com/office/powerpoint/2010/main" val="396157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Ksfa Customer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(Contd.)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13014" y="2528299"/>
            <a:ext cx="2106470" cy="738664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had implanted our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Ksfa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Solution to Increase the Growth of the Business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792794" y="1379800"/>
            <a:ext cx="2095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Gone Live by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Nov 2020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continue to support the customer for the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SFA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Operations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9943581" y="1281001"/>
            <a:ext cx="2271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About 30+SR are using our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Ksfa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application which is integrated to SAP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461611-2471-4171-B174-E7BEA6477C64}"/>
              </a:ext>
            </a:extLst>
          </p:cNvPr>
          <p:cNvSpPr txBox="1"/>
          <p:nvPr/>
        </p:nvSpPr>
        <p:spPr>
          <a:xfrm>
            <a:off x="6312203" y="5658259"/>
            <a:ext cx="503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	Vista Africa</a:t>
            </a:r>
          </a:p>
          <a:p>
            <a:pPr marL="0" marR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science in Nigeria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17F0563-CD54-4E6E-9895-EC8E19BB5D13}"/>
              </a:ext>
            </a:extLst>
          </p:cNvPr>
          <p:cNvGrpSpPr/>
          <p:nvPr/>
        </p:nvGrpSpPr>
        <p:grpSpPr>
          <a:xfrm>
            <a:off x="4611931" y="2605565"/>
            <a:ext cx="1963802" cy="2305873"/>
            <a:chOff x="3839789" y="2783960"/>
            <a:chExt cx="1963802" cy="230587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56A43FA-B6E6-4D2F-845D-18A2E3AA5B40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493BA8A-D8D3-4726-96F5-F1F5110267B0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FA731955-1CA8-4CE2-B514-D2FBF86C8359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0EF6473-0E63-4D63-B661-76CAC2FD7173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65" name="Freeform 107">
                <a:extLst>
                  <a:ext uri="{FF2B5EF4-FFF2-40B4-BE49-F238E27FC236}">
                    <a16:creationId xmlns:a16="http://schemas.microsoft.com/office/drawing/2014/main" id="{88A7A22E-9294-4D13-8E2D-DC655AE69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108">
                <a:extLst>
                  <a:ext uri="{FF2B5EF4-FFF2-40B4-BE49-F238E27FC236}">
                    <a16:creationId xmlns:a16="http://schemas.microsoft.com/office/drawing/2014/main" id="{1D727686-0998-4BD5-B9F3-5DDA3BF20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" name="Picture 6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FA46EC2-9C71-46F8-B43E-1370C7F3C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703" y="5045051"/>
            <a:ext cx="1706476" cy="538887"/>
          </a:xfrm>
          <a:prstGeom prst="rect">
            <a:avLst/>
          </a:prstGeom>
        </p:spPr>
      </p:pic>
      <p:sp>
        <p:nvSpPr>
          <p:cNvPr id="69" name="CuadroTexto 4">
            <a:extLst>
              <a:ext uri="{FF2B5EF4-FFF2-40B4-BE49-F238E27FC236}">
                <a16:creationId xmlns:a16="http://schemas.microsoft.com/office/drawing/2014/main" id="{27E3713A-A2D0-49D9-990F-EA18F56A522A}"/>
              </a:ext>
            </a:extLst>
          </p:cNvPr>
          <p:cNvSpPr txBox="1"/>
          <p:nvPr/>
        </p:nvSpPr>
        <p:spPr>
          <a:xfrm>
            <a:off x="3031721" y="1241305"/>
            <a:ext cx="4845040" cy="28931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Order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Secondary Sales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Payment Collection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Employee Expense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Product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Stock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SR Activity and Tracking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Journey plan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E- Detailing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Geo-Fencing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Easy Integration to Any ERP</a:t>
            </a:r>
          </a:p>
        </p:txBody>
      </p:sp>
    </p:spTree>
    <p:extLst>
      <p:ext uri="{BB962C8B-B14F-4D97-AF65-F5344CB8AC3E}">
        <p14:creationId xmlns:p14="http://schemas.microsoft.com/office/powerpoint/2010/main" val="372689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4611C-BD8A-49D8-AC9C-18A446BDC499}"/>
              </a:ext>
            </a:extLst>
          </p:cNvPr>
          <p:cNvGrpSpPr/>
          <p:nvPr/>
        </p:nvGrpSpPr>
        <p:grpSpPr>
          <a:xfrm>
            <a:off x="4611931" y="2605565"/>
            <a:ext cx="1963802" cy="2305873"/>
            <a:chOff x="3839789" y="2783960"/>
            <a:chExt cx="1963802" cy="2305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27E7B8E-7D19-C240-ADB9-4692F8FF7B63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C602BBA-6129-0648-A7BB-938FD16EF6A6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09A73B-C3AB-A745-9EFA-4AAB898DB66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05FB52D-1BBE-CD44-999A-589BC7311B5B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5552A8-7688-B441-97D0-39FCEB5F1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6D9B85D-14FC-D241-86B9-030E6429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Ksfa Customer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(Contd.)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13014" y="2528299"/>
            <a:ext cx="2106470" cy="738664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had implanted our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Ksfa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Solution to Increase the Growth of the Business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792794" y="1379800"/>
            <a:ext cx="2095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Gone Live by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Apr 2021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continue to support the customer for the SFA Operations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9943581" y="1281001"/>
            <a:ext cx="2271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ea typeface="Lato Light" charset="0"/>
                <a:cs typeface="Lato Light" charset="0"/>
              </a:rPr>
              <a:t>About 75+SR are using our </a:t>
            </a:r>
            <a:r>
              <a:rPr lang="en-US" sz="1400" dirty="0" err="1">
                <a:solidFill>
                  <a:schemeClr val="dk1"/>
                </a:solidFill>
                <a:ea typeface="Lato Light" charset="0"/>
                <a:cs typeface="Lato Light" charset="0"/>
              </a:rPr>
              <a:t>Ksfa</a:t>
            </a:r>
            <a:r>
              <a:rPr lang="en-US" sz="1400" dirty="0">
                <a:solidFill>
                  <a:schemeClr val="dk1"/>
                </a:solidFill>
                <a:ea typeface="Lato Light" charset="0"/>
                <a:cs typeface="Lato Light" charset="0"/>
              </a:rPr>
              <a:t> application which is integrated to Tally</a:t>
            </a:r>
          </a:p>
        </p:txBody>
      </p:sp>
      <p:sp>
        <p:nvSpPr>
          <p:cNvPr id="55" name="CuadroTexto 4">
            <a:extLst>
              <a:ext uri="{FF2B5EF4-FFF2-40B4-BE49-F238E27FC236}">
                <a16:creationId xmlns:a16="http://schemas.microsoft.com/office/drawing/2014/main" id="{B0E0A9D2-F7CE-413A-BFB9-1FC06B9DE199}"/>
              </a:ext>
            </a:extLst>
          </p:cNvPr>
          <p:cNvSpPr txBox="1"/>
          <p:nvPr/>
        </p:nvSpPr>
        <p:spPr>
          <a:xfrm>
            <a:off x="3031721" y="1241305"/>
            <a:ext cx="4845040" cy="28931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Order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Secondary Sales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Payment Collection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Employee Expense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Product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Stock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SR Activity and Tracking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Journey plan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E- Detailing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Geo-Fencing Management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Easy Integration to Any ERP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461611-2471-4171-B174-E7BEA6477C64}"/>
              </a:ext>
            </a:extLst>
          </p:cNvPr>
          <p:cNvSpPr txBox="1"/>
          <p:nvPr/>
        </p:nvSpPr>
        <p:spPr>
          <a:xfrm>
            <a:off x="6312203" y="5658259"/>
            <a:ext cx="503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en-US" sz="2400" dirty="0"/>
              <a:t>Evans Baroque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Care in Nigeria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FA46EC2-9C71-46F8-B43E-1370C7F3C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0332" y="5183325"/>
            <a:ext cx="1706476" cy="4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7662668" y="2344978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4611C-BD8A-49D8-AC9C-18A446BDC499}"/>
              </a:ext>
            </a:extLst>
          </p:cNvPr>
          <p:cNvGrpSpPr/>
          <p:nvPr/>
        </p:nvGrpSpPr>
        <p:grpSpPr>
          <a:xfrm>
            <a:off x="4286240" y="2683477"/>
            <a:ext cx="1963802" cy="2305873"/>
            <a:chOff x="3839789" y="2783960"/>
            <a:chExt cx="1963802" cy="2305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27E7B8E-7D19-C240-ADB9-4692F8FF7B63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C602BBA-6129-0648-A7BB-938FD16EF6A6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09A73B-C3AB-A745-9EFA-4AAB898DB66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05FB52D-1BBE-CD44-999A-589BC7311B5B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5552A8-7688-B441-97D0-39FCEB5F1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6D9B85D-14FC-D241-86B9-030E6429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Web Solution Customer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95646" y="2500183"/>
            <a:ext cx="2668308" cy="738664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The customer had limitations in the procurement area, we had implemented our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Kprocure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solution 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435784" y="1479512"/>
            <a:ext cx="2095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Gone Live by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Nov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2020.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continue to support the customer for the Operations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9905283" y="1277305"/>
            <a:ext cx="2465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ea typeface="Lato Light" charset="0"/>
                <a:cs typeface="Lato Light" charset="0"/>
              </a:rPr>
              <a:t>About 100+ users, 3000+ customers  are registered in the Application</a:t>
            </a:r>
          </a:p>
        </p:txBody>
      </p:sp>
      <p:sp>
        <p:nvSpPr>
          <p:cNvPr id="55" name="CuadroTexto 4">
            <a:extLst>
              <a:ext uri="{FF2B5EF4-FFF2-40B4-BE49-F238E27FC236}">
                <a16:creationId xmlns:a16="http://schemas.microsoft.com/office/drawing/2014/main" id="{B0E0A9D2-F7CE-413A-BFB9-1FC06B9DE199}"/>
              </a:ext>
            </a:extLst>
          </p:cNvPr>
          <p:cNvSpPr txBox="1"/>
          <p:nvPr/>
        </p:nvSpPr>
        <p:spPr>
          <a:xfrm>
            <a:off x="3696716" y="1691496"/>
            <a:ext cx="3847898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User Management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RFQ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PO Tracking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Product Details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Audit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DCC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Customer Quote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134DA1-D2EB-42E5-841E-9A09F037B498}"/>
              </a:ext>
            </a:extLst>
          </p:cNvPr>
          <p:cNvSpPr txBox="1"/>
          <p:nvPr/>
        </p:nvSpPr>
        <p:spPr>
          <a:xfrm>
            <a:off x="8788498" y="5632874"/>
            <a:ext cx="2683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TATA POWER SED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Manufacturer in India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30CC5DA-6252-4D2C-82FD-0FD458128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2832" y="4709882"/>
            <a:ext cx="1458164" cy="10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4611C-BD8A-49D8-AC9C-18A446BDC499}"/>
              </a:ext>
            </a:extLst>
          </p:cNvPr>
          <p:cNvGrpSpPr/>
          <p:nvPr/>
        </p:nvGrpSpPr>
        <p:grpSpPr>
          <a:xfrm>
            <a:off x="4419040" y="2683477"/>
            <a:ext cx="1963802" cy="2305873"/>
            <a:chOff x="3839789" y="2783960"/>
            <a:chExt cx="1963802" cy="2305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27E7B8E-7D19-C240-ADB9-4692F8FF7B63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C602BBA-6129-0648-A7BB-938FD16EF6A6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09A73B-C3AB-A745-9EFA-4AAB898DB66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05FB52D-1BBE-CD44-999A-589BC7311B5B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5552A8-7688-B441-97D0-39FCEB5F1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6D9B85D-14FC-D241-86B9-030E6429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F26F21"/>
                </a:solidFill>
                <a:latin typeface="Calibri" panose="020F0502020204030204"/>
                <a:cs typeface="Arial" panose="020B0604020202020204" pitchFamily="34" charset="0"/>
              </a:rPr>
              <a:t>Mobility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Customer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851189" y="2314572"/>
            <a:ext cx="2668308" cy="954107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The customer had problem in maintaining the customer data, we provide a solution to capture the visitor details in iOS Mobile app 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733225" y="1806153"/>
            <a:ext cx="2095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Gone Live by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Mar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2018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10087019" y="1302938"/>
            <a:ext cx="1950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ea typeface="Lato Light" charset="0"/>
                <a:cs typeface="Lato Light" charset="0"/>
              </a:rPr>
              <a:t>This was the first IOS Implementation in the US market</a:t>
            </a:r>
          </a:p>
        </p:txBody>
      </p:sp>
      <p:sp>
        <p:nvSpPr>
          <p:cNvPr id="55" name="CuadroTexto 4">
            <a:extLst>
              <a:ext uri="{FF2B5EF4-FFF2-40B4-BE49-F238E27FC236}">
                <a16:creationId xmlns:a16="http://schemas.microsoft.com/office/drawing/2014/main" id="{B0E0A9D2-F7CE-413A-BFB9-1FC06B9DE199}"/>
              </a:ext>
            </a:extLst>
          </p:cNvPr>
          <p:cNvSpPr txBox="1"/>
          <p:nvPr/>
        </p:nvSpPr>
        <p:spPr>
          <a:xfrm>
            <a:off x="4264987" y="1466911"/>
            <a:ext cx="1766547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Visitor tracking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Metrics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Audit log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Email</a:t>
            </a:r>
          </a:p>
          <a:p>
            <a:pPr marL="0" marR="0" lvl="1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08248F-CF27-4BE2-B221-C067A1D03F85}"/>
              </a:ext>
            </a:extLst>
          </p:cNvPr>
          <p:cNvSpPr txBox="1"/>
          <p:nvPr/>
        </p:nvSpPr>
        <p:spPr>
          <a:xfrm>
            <a:off x="6294387" y="5580454"/>
            <a:ext cx="529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Proficio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Science, US</a:t>
            </a:r>
          </a:p>
        </p:txBody>
      </p:sp>
      <p:pic>
        <p:nvPicPr>
          <p:cNvPr id="61" name="Picture 6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E0F6E75-0BAD-4146-8101-4BBA99CC1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90" y="4802228"/>
            <a:ext cx="2152604" cy="9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/>
          <p:cNvSpPr/>
          <p:nvPr/>
        </p:nvSpPr>
        <p:spPr>
          <a:xfrm>
            <a:off x="0" y="-103271"/>
            <a:ext cx="12188825" cy="2943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65102" y="901433"/>
            <a:ext cx="10841137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Submitted By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5820" y="3542157"/>
            <a:ext cx="2959855" cy="1481039"/>
            <a:chOff x="765820" y="3542157"/>
            <a:chExt cx="2959855" cy="1481039"/>
          </a:xfrm>
        </p:grpSpPr>
        <p:sp>
          <p:nvSpPr>
            <p:cNvPr id="130" name="Oval 129"/>
            <p:cNvSpPr/>
            <p:nvPr/>
          </p:nvSpPr>
          <p:spPr>
            <a:xfrm>
              <a:off x="765820" y="3546621"/>
              <a:ext cx="914162" cy="914162"/>
            </a:xfrm>
            <a:prstGeom prst="ellipse">
              <a:avLst/>
            </a:prstGeom>
            <a:solidFill>
              <a:srgbClr val="CF5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093" y="3758342"/>
              <a:ext cx="539672" cy="539672"/>
            </a:xfrm>
            <a:prstGeom prst="rect">
              <a:avLst/>
            </a:prstGeom>
          </p:spPr>
        </p:pic>
        <p:sp>
          <p:nvSpPr>
            <p:cNvPr id="134" name="Rectangle 133"/>
            <p:cNvSpPr/>
            <p:nvPr/>
          </p:nvSpPr>
          <p:spPr>
            <a:xfrm>
              <a:off x="1777918" y="3542157"/>
              <a:ext cx="1947757" cy="369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Profile</a:t>
              </a:r>
              <a:endPara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758828" y="3915329"/>
              <a:ext cx="1947757" cy="1107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Date:  </a:t>
              </a: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Arial" pitchFamily="34" charset="0"/>
                </a:rPr>
                <a:t>06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-July-2021</a:t>
              </a:r>
            </a:p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Version:  5.0 </a:t>
              </a:r>
            </a:p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8468" y="3546291"/>
            <a:ext cx="6388114" cy="918626"/>
            <a:chOff x="6022404" y="3546291"/>
            <a:chExt cx="6388114" cy="918626"/>
          </a:xfrm>
        </p:grpSpPr>
        <p:grpSp>
          <p:nvGrpSpPr>
            <p:cNvPr id="184" name="Group 183"/>
            <p:cNvGrpSpPr/>
            <p:nvPr/>
          </p:nvGrpSpPr>
          <p:grpSpPr>
            <a:xfrm>
              <a:off x="6022404" y="3550755"/>
              <a:ext cx="914162" cy="914162"/>
              <a:chOff x="8784552" y="3371458"/>
              <a:chExt cx="914400" cy="9144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8784552" y="3371458"/>
                <a:ext cx="914400" cy="914400"/>
              </a:xfrm>
              <a:prstGeom prst="ellipse">
                <a:avLst/>
              </a:prstGeom>
              <a:solidFill>
                <a:srgbClr val="CF5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7" name="Group 129"/>
              <p:cNvGrpSpPr>
                <a:grpSpLocks noChangeAspect="1"/>
              </p:cNvGrpSpPr>
              <p:nvPr/>
            </p:nvGrpSpPr>
            <p:grpSpPr bwMode="auto">
              <a:xfrm>
                <a:off x="9052046" y="3584183"/>
                <a:ext cx="379413" cy="488950"/>
                <a:chOff x="1724" y="163"/>
                <a:chExt cx="239" cy="308"/>
              </a:xfrm>
              <a:solidFill>
                <a:schemeClr val="bg1"/>
              </a:solidFill>
            </p:grpSpPr>
            <p:sp>
              <p:nvSpPr>
                <p:cNvPr id="180" name="Freeform 131"/>
                <p:cNvSpPr>
                  <a:spLocks/>
                </p:cNvSpPr>
                <p:nvPr/>
              </p:nvSpPr>
              <p:spPr bwMode="auto">
                <a:xfrm>
                  <a:off x="1772" y="163"/>
                  <a:ext cx="79" cy="78"/>
                </a:xfrm>
                <a:custGeom>
                  <a:avLst/>
                  <a:gdLst>
                    <a:gd name="T0" fmla="*/ 399 w 798"/>
                    <a:gd name="T1" fmla="*/ 0 h 790"/>
                    <a:gd name="T2" fmla="*/ 399 w 798"/>
                    <a:gd name="T3" fmla="*/ 0 h 790"/>
                    <a:gd name="T4" fmla="*/ 448 w 798"/>
                    <a:gd name="T5" fmla="*/ 4 h 790"/>
                    <a:gd name="T6" fmla="*/ 497 w 798"/>
                    <a:gd name="T7" fmla="*/ 12 h 790"/>
                    <a:gd name="T8" fmla="*/ 543 w 798"/>
                    <a:gd name="T9" fmla="*/ 27 h 790"/>
                    <a:gd name="T10" fmla="*/ 586 w 798"/>
                    <a:gd name="T11" fmla="*/ 47 h 790"/>
                    <a:gd name="T12" fmla="*/ 627 w 798"/>
                    <a:gd name="T13" fmla="*/ 72 h 790"/>
                    <a:gd name="T14" fmla="*/ 664 w 798"/>
                    <a:gd name="T15" fmla="*/ 101 h 790"/>
                    <a:gd name="T16" fmla="*/ 697 w 798"/>
                    <a:gd name="T17" fmla="*/ 134 h 790"/>
                    <a:gd name="T18" fmla="*/ 726 w 798"/>
                    <a:gd name="T19" fmla="*/ 170 h 790"/>
                    <a:gd name="T20" fmla="*/ 751 w 798"/>
                    <a:gd name="T21" fmla="*/ 210 h 790"/>
                    <a:gd name="T22" fmla="*/ 771 w 798"/>
                    <a:gd name="T23" fmla="*/ 253 h 790"/>
                    <a:gd name="T24" fmla="*/ 785 w 798"/>
                    <a:gd name="T25" fmla="*/ 298 h 790"/>
                    <a:gd name="T26" fmla="*/ 794 w 798"/>
                    <a:gd name="T27" fmla="*/ 346 h 790"/>
                    <a:gd name="T28" fmla="*/ 798 w 798"/>
                    <a:gd name="T29" fmla="*/ 396 h 790"/>
                    <a:gd name="T30" fmla="*/ 794 w 798"/>
                    <a:gd name="T31" fmla="*/ 445 h 790"/>
                    <a:gd name="T32" fmla="*/ 785 w 798"/>
                    <a:gd name="T33" fmla="*/ 493 h 790"/>
                    <a:gd name="T34" fmla="*/ 771 w 798"/>
                    <a:gd name="T35" fmla="*/ 538 h 790"/>
                    <a:gd name="T36" fmla="*/ 751 w 798"/>
                    <a:gd name="T37" fmla="*/ 580 h 790"/>
                    <a:gd name="T38" fmla="*/ 726 w 798"/>
                    <a:gd name="T39" fmla="*/ 620 h 790"/>
                    <a:gd name="T40" fmla="*/ 697 w 798"/>
                    <a:gd name="T41" fmla="*/ 657 h 790"/>
                    <a:gd name="T42" fmla="*/ 664 w 798"/>
                    <a:gd name="T43" fmla="*/ 690 h 790"/>
                    <a:gd name="T44" fmla="*/ 627 w 798"/>
                    <a:gd name="T45" fmla="*/ 718 h 790"/>
                    <a:gd name="T46" fmla="*/ 586 w 798"/>
                    <a:gd name="T47" fmla="*/ 744 h 790"/>
                    <a:gd name="T48" fmla="*/ 543 w 798"/>
                    <a:gd name="T49" fmla="*/ 763 h 790"/>
                    <a:gd name="T50" fmla="*/ 497 w 798"/>
                    <a:gd name="T51" fmla="*/ 778 h 790"/>
                    <a:gd name="T52" fmla="*/ 448 w 798"/>
                    <a:gd name="T53" fmla="*/ 787 h 790"/>
                    <a:gd name="T54" fmla="*/ 399 w 798"/>
                    <a:gd name="T55" fmla="*/ 790 h 790"/>
                    <a:gd name="T56" fmla="*/ 349 w 798"/>
                    <a:gd name="T57" fmla="*/ 787 h 790"/>
                    <a:gd name="T58" fmla="*/ 300 w 798"/>
                    <a:gd name="T59" fmla="*/ 778 h 790"/>
                    <a:gd name="T60" fmla="*/ 255 w 798"/>
                    <a:gd name="T61" fmla="*/ 763 h 790"/>
                    <a:gd name="T62" fmla="*/ 211 w 798"/>
                    <a:gd name="T63" fmla="*/ 744 h 790"/>
                    <a:gd name="T64" fmla="*/ 171 w 798"/>
                    <a:gd name="T65" fmla="*/ 718 h 790"/>
                    <a:gd name="T66" fmla="*/ 134 w 798"/>
                    <a:gd name="T67" fmla="*/ 690 h 790"/>
                    <a:gd name="T68" fmla="*/ 100 w 798"/>
                    <a:gd name="T69" fmla="*/ 657 h 790"/>
                    <a:gd name="T70" fmla="*/ 72 w 798"/>
                    <a:gd name="T71" fmla="*/ 620 h 790"/>
                    <a:gd name="T72" fmla="*/ 47 w 798"/>
                    <a:gd name="T73" fmla="*/ 580 h 790"/>
                    <a:gd name="T74" fmla="*/ 27 w 798"/>
                    <a:gd name="T75" fmla="*/ 538 h 790"/>
                    <a:gd name="T76" fmla="*/ 12 w 798"/>
                    <a:gd name="T77" fmla="*/ 493 h 790"/>
                    <a:gd name="T78" fmla="*/ 3 w 798"/>
                    <a:gd name="T79" fmla="*/ 445 h 790"/>
                    <a:gd name="T80" fmla="*/ 0 w 798"/>
                    <a:gd name="T81" fmla="*/ 396 h 790"/>
                    <a:gd name="T82" fmla="*/ 3 w 798"/>
                    <a:gd name="T83" fmla="*/ 346 h 790"/>
                    <a:gd name="T84" fmla="*/ 12 w 798"/>
                    <a:gd name="T85" fmla="*/ 298 h 790"/>
                    <a:gd name="T86" fmla="*/ 27 w 798"/>
                    <a:gd name="T87" fmla="*/ 253 h 790"/>
                    <a:gd name="T88" fmla="*/ 47 w 798"/>
                    <a:gd name="T89" fmla="*/ 210 h 790"/>
                    <a:gd name="T90" fmla="*/ 72 w 798"/>
                    <a:gd name="T91" fmla="*/ 170 h 790"/>
                    <a:gd name="T92" fmla="*/ 100 w 798"/>
                    <a:gd name="T93" fmla="*/ 134 h 790"/>
                    <a:gd name="T94" fmla="*/ 134 w 798"/>
                    <a:gd name="T95" fmla="*/ 101 h 790"/>
                    <a:gd name="T96" fmla="*/ 171 w 798"/>
                    <a:gd name="T97" fmla="*/ 72 h 790"/>
                    <a:gd name="T98" fmla="*/ 211 w 798"/>
                    <a:gd name="T99" fmla="*/ 47 h 790"/>
                    <a:gd name="T100" fmla="*/ 255 w 798"/>
                    <a:gd name="T101" fmla="*/ 27 h 790"/>
                    <a:gd name="T102" fmla="*/ 300 w 798"/>
                    <a:gd name="T103" fmla="*/ 12 h 790"/>
                    <a:gd name="T104" fmla="*/ 349 w 798"/>
                    <a:gd name="T105" fmla="*/ 4 h 790"/>
                    <a:gd name="T106" fmla="*/ 399 w 798"/>
                    <a:gd name="T107" fmla="*/ 0 h 7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98" h="790">
                      <a:moveTo>
                        <a:pt x="399" y="0"/>
                      </a:moveTo>
                      <a:lnTo>
                        <a:pt x="399" y="0"/>
                      </a:lnTo>
                      <a:lnTo>
                        <a:pt x="448" y="4"/>
                      </a:lnTo>
                      <a:lnTo>
                        <a:pt x="497" y="12"/>
                      </a:lnTo>
                      <a:lnTo>
                        <a:pt x="543" y="27"/>
                      </a:lnTo>
                      <a:lnTo>
                        <a:pt x="586" y="47"/>
                      </a:lnTo>
                      <a:lnTo>
                        <a:pt x="627" y="72"/>
                      </a:lnTo>
                      <a:lnTo>
                        <a:pt x="664" y="101"/>
                      </a:lnTo>
                      <a:lnTo>
                        <a:pt x="697" y="134"/>
                      </a:lnTo>
                      <a:lnTo>
                        <a:pt x="726" y="170"/>
                      </a:lnTo>
                      <a:lnTo>
                        <a:pt x="751" y="210"/>
                      </a:lnTo>
                      <a:lnTo>
                        <a:pt x="771" y="253"/>
                      </a:lnTo>
                      <a:lnTo>
                        <a:pt x="785" y="298"/>
                      </a:lnTo>
                      <a:lnTo>
                        <a:pt x="794" y="346"/>
                      </a:lnTo>
                      <a:lnTo>
                        <a:pt x="798" y="396"/>
                      </a:lnTo>
                      <a:lnTo>
                        <a:pt x="794" y="445"/>
                      </a:lnTo>
                      <a:lnTo>
                        <a:pt x="785" y="493"/>
                      </a:lnTo>
                      <a:lnTo>
                        <a:pt x="771" y="538"/>
                      </a:lnTo>
                      <a:lnTo>
                        <a:pt x="751" y="580"/>
                      </a:lnTo>
                      <a:lnTo>
                        <a:pt x="726" y="620"/>
                      </a:lnTo>
                      <a:lnTo>
                        <a:pt x="697" y="657"/>
                      </a:lnTo>
                      <a:lnTo>
                        <a:pt x="664" y="690"/>
                      </a:lnTo>
                      <a:lnTo>
                        <a:pt x="627" y="718"/>
                      </a:lnTo>
                      <a:lnTo>
                        <a:pt x="586" y="744"/>
                      </a:lnTo>
                      <a:lnTo>
                        <a:pt x="543" y="763"/>
                      </a:lnTo>
                      <a:lnTo>
                        <a:pt x="497" y="778"/>
                      </a:lnTo>
                      <a:lnTo>
                        <a:pt x="448" y="787"/>
                      </a:lnTo>
                      <a:lnTo>
                        <a:pt x="399" y="790"/>
                      </a:lnTo>
                      <a:lnTo>
                        <a:pt x="349" y="787"/>
                      </a:lnTo>
                      <a:lnTo>
                        <a:pt x="300" y="778"/>
                      </a:lnTo>
                      <a:lnTo>
                        <a:pt x="255" y="763"/>
                      </a:lnTo>
                      <a:lnTo>
                        <a:pt x="211" y="744"/>
                      </a:lnTo>
                      <a:lnTo>
                        <a:pt x="171" y="718"/>
                      </a:lnTo>
                      <a:lnTo>
                        <a:pt x="134" y="690"/>
                      </a:lnTo>
                      <a:lnTo>
                        <a:pt x="100" y="657"/>
                      </a:lnTo>
                      <a:lnTo>
                        <a:pt x="72" y="620"/>
                      </a:lnTo>
                      <a:lnTo>
                        <a:pt x="47" y="580"/>
                      </a:lnTo>
                      <a:lnTo>
                        <a:pt x="27" y="538"/>
                      </a:lnTo>
                      <a:lnTo>
                        <a:pt x="12" y="493"/>
                      </a:lnTo>
                      <a:lnTo>
                        <a:pt x="3" y="445"/>
                      </a:lnTo>
                      <a:lnTo>
                        <a:pt x="0" y="396"/>
                      </a:lnTo>
                      <a:lnTo>
                        <a:pt x="3" y="346"/>
                      </a:lnTo>
                      <a:lnTo>
                        <a:pt x="12" y="298"/>
                      </a:lnTo>
                      <a:lnTo>
                        <a:pt x="27" y="253"/>
                      </a:lnTo>
                      <a:lnTo>
                        <a:pt x="47" y="210"/>
                      </a:lnTo>
                      <a:lnTo>
                        <a:pt x="72" y="170"/>
                      </a:lnTo>
                      <a:lnTo>
                        <a:pt x="100" y="134"/>
                      </a:lnTo>
                      <a:lnTo>
                        <a:pt x="134" y="101"/>
                      </a:lnTo>
                      <a:lnTo>
                        <a:pt x="171" y="72"/>
                      </a:lnTo>
                      <a:lnTo>
                        <a:pt x="211" y="47"/>
                      </a:lnTo>
                      <a:lnTo>
                        <a:pt x="255" y="27"/>
                      </a:lnTo>
                      <a:lnTo>
                        <a:pt x="300" y="12"/>
                      </a:lnTo>
                      <a:lnTo>
                        <a:pt x="349" y="4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132"/>
                <p:cNvSpPr>
                  <a:spLocks/>
                </p:cNvSpPr>
                <p:nvPr/>
              </p:nvSpPr>
              <p:spPr bwMode="auto">
                <a:xfrm>
                  <a:off x="1724" y="283"/>
                  <a:ext cx="233" cy="182"/>
                </a:xfrm>
                <a:custGeom>
                  <a:avLst/>
                  <a:gdLst>
                    <a:gd name="T0" fmla="*/ 200 w 2327"/>
                    <a:gd name="T1" fmla="*/ 0 h 1815"/>
                    <a:gd name="T2" fmla="*/ 479 w 2327"/>
                    <a:gd name="T3" fmla="*/ 1105 h 1815"/>
                    <a:gd name="T4" fmla="*/ 882 w 2327"/>
                    <a:gd name="T5" fmla="*/ 1105 h 1815"/>
                    <a:gd name="T6" fmla="*/ 912 w 2327"/>
                    <a:gd name="T7" fmla="*/ 1044 h 1815"/>
                    <a:gd name="T8" fmla="*/ 1139 w 2327"/>
                    <a:gd name="T9" fmla="*/ 574 h 1815"/>
                    <a:gd name="T10" fmla="*/ 1183 w 2327"/>
                    <a:gd name="T11" fmla="*/ 481 h 1815"/>
                    <a:gd name="T12" fmla="*/ 2327 w 2327"/>
                    <a:gd name="T13" fmla="*/ 481 h 1815"/>
                    <a:gd name="T14" fmla="*/ 2327 w 2327"/>
                    <a:gd name="T15" fmla="*/ 600 h 1815"/>
                    <a:gd name="T16" fmla="*/ 1258 w 2327"/>
                    <a:gd name="T17" fmla="*/ 600 h 1815"/>
                    <a:gd name="T18" fmla="*/ 1132 w 2327"/>
                    <a:gd name="T19" fmla="*/ 861 h 1815"/>
                    <a:gd name="T20" fmla="*/ 1044 w 2327"/>
                    <a:gd name="T21" fmla="*/ 1044 h 1815"/>
                    <a:gd name="T22" fmla="*/ 1015 w 2327"/>
                    <a:gd name="T23" fmla="*/ 1105 h 1815"/>
                    <a:gd name="T24" fmla="*/ 1266 w 2327"/>
                    <a:gd name="T25" fmla="*/ 1105 h 1815"/>
                    <a:gd name="T26" fmla="*/ 1266 w 2327"/>
                    <a:gd name="T27" fmla="*/ 1309 h 1815"/>
                    <a:gd name="T28" fmla="*/ 1122 w 2327"/>
                    <a:gd name="T29" fmla="*/ 1309 h 1815"/>
                    <a:gd name="T30" fmla="*/ 1321 w 2327"/>
                    <a:gd name="T31" fmla="*/ 1760 h 1815"/>
                    <a:gd name="T32" fmla="*/ 1195 w 2327"/>
                    <a:gd name="T33" fmla="*/ 1814 h 1815"/>
                    <a:gd name="T34" fmla="*/ 972 w 2327"/>
                    <a:gd name="T35" fmla="*/ 1309 h 1815"/>
                    <a:gd name="T36" fmla="*/ 630 w 2327"/>
                    <a:gd name="T37" fmla="*/ 1309 h 1815"/>
                    <a:gd name="T38" fmla="*/ 398 w 2327"/>
                    <a:gd name="T39" fmla="*/ 1815 h 1815"/>
                    <a:gd name="T40" fmla="*/ 273 w 2327"/>
                    <a:gd name="T41" fmla="*/ 1759 h 1815"/>
                    <a:gd name="T42" fmla="*/ 480 w 2327"/>
                    <a:gd name="T43" fmla="*/ 1309 h 1815"/>
                    <a:gd name="T44" fmla="*/ 319 w 2327"/>
                    <a:gd name="T45" fmla="*/ 1309 h 1815"/>
                    <a:gd name="T46" fmla="*/ 0 w 2327"/>
                    <a:gd name="T47" fmla="*/ 49 h 1815"/>
                    <a:gd name="T48" fmla="*/ 200 w 2327"/>
                    <a:gd name="T49" fmla="*/ 0 h 1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27" h="1815">
                      <a:moveTo>
                        <a:pt x="200" y="0"/>
                      </a:moveTo>
                      <a:lnTo>
                        <a:pt x="479" y="1105"/>
                      </a:lnTo>
                      <a:lnTo>
                        <a:pt x="882" y="1105"/>
                      </a:lnTo>
                      <a:lnTo>
                        <a:pt x="912" y="1044"/>
                      </a:lnTo>
                      <a:lnTo>
                        <a:pt x="1139" y="574"/>
                      </a:lnTo>
                      <a:lnTo>
                        <a:pt x="1183" y="481"/>
                      </a:lnTo>
                      <a:lnTo>
                        <a:pt x="2327" y="481"/>
                      </a:lnTo>
                      <a:lnTo>
                        <a:pt x="2327" y="600"/>
                      </a:lnTo>
                      <a:lnTo>
                        <a:pt x="1258" y="600"/>
                      </a:lnTo>
                      <a:lnTo>
                        <a:pt x="1132" y="861"/>
                      </a:lnTo>
                      <a:lnTo>
                        <a:pt x="1044" y="1044"/>
                      </a:lnTo>
                      <a:lnTo>
                        <a:pt x="1015" y="1105"/>
                      </a:lnTo>
                      <a:lnTo>
                        <a:pt x="1266" y="1105"/>
                      </a:lnTo>
                      <a:lnTo>
                        <a:pt x="1266" y="1309"/>
                      </a:lnTo>
                      <a:lnTo>
                        <a:pt x="1122" y="1309"/>
                      </a:lnTo>
                      <a:lnTo>
                        <a:pt x="1321" y="1760"/>
                      </a:lnTo>
                      <a:lnTo>
                        <a:pt x="1195" y="1814"/>
                      </a:lnTo>
                      <a:lnTo>
                        <a:pt x="972" y="1309"/>
                      </a:lnTo>
                      <a:lnTo>
                        <a:pt x="630" y="1309"/>
                      </a:lnTo>
                      <a:lnTo>
                        <a:pt x="398" y="1815"/>
                      </a:lnTo>
                      <a:lnTo>
                        <a:pt x="273" y="1759"/>
                      </a:lnTo>
                      <a:lnTo>
                        <a:pt x="480" y="1309"/>
                      </a:lnTo>
                      <a:lnTo>
                        <a:pt x="319" y="1309"/>
                      </a:lnTo>
                      <a:lnTo>
                        <a:pt x="0" y="49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133"/>
                <p:cNvSpPr>
                  <a:spLocks noEditPoints="1"/>
                </p:cNvSpPr>
                <p:nvPr/>
              </p:nvSpPr>
              <p:spPr bwMode="auto">
                <a:xfrm>
                  <a:off x="1775" y="247"/>
                  <a:ext cx="188" cy="141"/>
                </a:xfrm>
                <a:custGeom>
                  <a:avLst/>
                  <a:gdLst>
                    <a:gd name="T0" fmla="*/ 1495 w 1883"/>
                    <a:gd name="T1" fmla="*/ 698 h 1409"/>
                    <a:gd name="T2" fmla="*/ 1495 w 1883"/>
                    <a:gd name="T3" fmla="*/ 730 h 1409"/>
                    <a:gd name="T4" fmla="*/ 1707 w 1883"/>
                    <a:gd name="T5" fmla="*/ 730 h 1409"/>
                    <a:gd name="T6" fmla="*/ 1707 w 1883"/>
                    <a:gd name="T7" fmla="*/ 698 h 1409"/>
                    <a:gd name="T8" fmla="*/ 1495 w 1883"/>
                    <a:gd name="T9" fmla="*/ 698 h 1409"/>
                    <a:gd name="T10" fmla="*/ 1412 w 1883"/>
                    <a:gd name="T11" fmla="*/ 698 h 1409"/>
                    <a:gd name="T12" fmla="*/ 1412 w 1883"/>
                    <a:gd name="T13" fmla="*/ 730 h 1409"/>
                    <a:gd name="T14" fmla="*/ 1470 w 1883"/>
                    <a:gd name="T15" fmla="*/ 730 h 1409"/>
                    <a:gd name="T16" fmla="*/ 1470 w 1883"/>
                    <a:gd name="T17" fmla="*/ 698 h 1409"/>
                    <a:gd name="T18" fmla="*/ 1412 w 1883"/>
                    <a:gd name="T19" fmla="*/ 698 h 1409"/>
                    <a:gd name="T20" fmla="*/ 1332 w 1883"/>
                    <a:gd name="T21" fmla="*/ 698 h 1409"/>
                    <a:gd name="T22" fmla="*/ 1332 w 1883"/>
                    <a:gd name="T23" fmla="*/ 730 h 1409"/>
                    <a:gd name="T24" fmla="*/ 1390 w 1883"/>
                    <a:gd name="T25" fmla="*/ 730 h 1409"/>
                    <a:gd name="T26" fmla="*/ 1390 w 1883"/>
                    <a:gd name="T27" fmla="*/ 698 h 1409"/>
                    <a:gd name="T28" fmla="*/ 1332 w 1883"/>
                    <a:gd name="T29" fmla="*/ 698 h 1409"/>
                    <a:gd name="T30" fmla="*/ 760 w 1883"/>
                    <a:gd name="T31" fmla="*/ 686 h 1409"/>
                    <a:gd name="T32" fmla="*/ 760 w 1883"/>
                    <a:gd name="T33" fmla="*/ 714 h 1409"/>
                    <a:gd name="T34" fmla="*/ 873 w 1883"/>
                    <a:gd name="T35" fmla="*/ 727 h 1409"/>
                    <a:gd name="T36" fmla="*/ 871 w 1883"/>
                    <a:gd name="T37" fmla="*/ 694 h 1409"/>
                    <a:gd name="T38" fmla="*/ 760 w 1883"/>
                    <a:gd name="T39" fmla="*/ 686 h 1409"/>
                    <a:gd name="T40" fmla="*/ 1802 w 1883"/>
                    <a:gd name="T41" fmla="*/ 89 h 1409"/>
                    <a:gd name="T42" fmla="*/ 1206 w 1883"/>
                    <a:gd name="T43" fmla="*/ 192 h 1409"/>
                    <a:gd name="T44" fmla="*/ 1168 w 1883"/>
                    <a:gd name="T45" fmla="*/ 622 h 1409"/>
                    <a:gd name="T46" fmla="*/ 1197 w 1883"/>
                    <a:gd name="T47" fmla="*/ 646 h 1409"/>
                    <a:gd name="T48" fmla="*/ 1756 w 1883"/>
                    <a:gd name="T49" fmla="*/ 646 h 1409"/>
                    <a:gd name="T50" fmla="*/ 1802 w 1883"/>
                    <a:gd name="T51" fmla="*/ 89 h 1409"/>
                    <a:gd name="T52" fmla="*/ 1883 w 1883"/>
                    <a:gd name="T53" fmla="*/ 0 h 1409"/>
                    <a:gd name="T54" fmla="*/ 1807 w 1883"/>
                    <a:gd name="T55" fmla="*/ 787 h 1409"/>
                    <a:gd name="T56" fmla="*/ 989 w 1883"/>
                    <a:gd name="T57" fmla="*/ 787 h 1409"/>
                    <a:gd name="T58" fmla="*/ 989 w 1883"/>
                    <a:gd name="T59" fmla="*/ 671 h 1409"/>
                    <a:gd name="T60" fmla="*/ 963 w 1883"/>
                    <a:gd name="T61" fmla="*/ 654 h 1409"/>
                    <a:gd name="T62" fmla="*/ 964 w 1883"/>
                    <a:gd name="T63" fmla="*/ 783 h 1409"/>
                    <a:gd name="T64" fmla="*/ 691 w 1883"/>
                    <a:gd name="T65" fmla="*/ 748 h 1409"/>
                    <a:gd name="T66" fmla="*/ 690 w 1883"/>
                    <a:gd name="T67" fmla="*/ 628 h 1409"/>
                    <a:gd name="T68" fmla="*/ 946 w 1883"/>
                    <a:gd name="T69" fmla="*/ 643 h 1409"/>
                    <a:gd name="T70" fmla="*/ 653 w 1883"/>
                    <a:gd name="T71" fmla="*/ 452 h 1409"/>
                    <a:gd name="T72" fmla="*/ 628 w 1883"/>
                    <a:gd name="T73" fmla="*/ 781 h 1409"/>
                    <a:gd name="T74" fmla="*/ 610 w 1883"/>
                    <a:gd name="T75" fmla="*/ 817 h 1409"/>
                    <a:gd name="T76" fmla="*/ 324 w 1883"/>
                    <a:gd name="T77" fmla="*/ 1409 h 1409"/>
                    <a:gd name="T78" fmla="*/ 0 w 1883"/>
                    <a:gd name="T79" fmla="*/ 1409 h 1409"/>
                    <a:gd name="T80" fmla="*/ 68 w 1883"/>
                    <a:gd name="T81" fmla="*/ 68 h 1409"/>
                    <a:gd name="T82" fmla="*/ 522 w 1883"/>
                    <a:gd name="T83" fmla="*/ 68 h 1409"/>
                    <a:gd name="T84" fmla="*/ 1128 w 1883"/>
                    <a:gd name="T85" fmla="*/ 588 h 1409"/>
                    <a:gd name="T86" fmla="*/ 1171 w 1883"/>
                    <a:gd name="T87" fmla="*/ 125 h 1409"/>
                    <a:gd name="T88" fmla="*/ 1808 w 1883"/>
                    <a:gd name="T89" fmla="*/ 16 h 1409"/>
                    <a:gd name="T90" fmla="*/ 1883 w 1883"/>
                    <a:gd name="T91" fmla="*/ 0 h 1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883" h="1409">
                      <a:moveTo>
                        <a:pt x="1495" y="698"/>
                      </a:moveTo>
                      <a:lnTo>
                        <a:pt x="1495" y="730"/>
                      </a:lnTo>
                      <a:lnTo>
                        <a:pt x="1707" y="730"/>
                      </a:lnTo>
                      <a:lnTo>
                        <a:pt x="1707" y="698"/>
                      </a:lnTo>
                      <a:lnTo>
                        <a:pt x="1495" y="698"/>
                      </a:lnTo>
                      <a:close/>
                      <a:moveTo>
                        <a:pt x="1412" y="698"/>
                      </a:moveTo>
                      <a:lnTo>
                        <a:pt x="1412" y="730"/>
                      </a:lnTo>
                      <a:lnTo>
                        <a:pt x="1470" y="730"/>
                      </a:lnTo>
                      <a:lnTo>
                        <a:pt x="1470" y="698"/>
                      </a:lnTo>
                      <a:lnTo>
                        <a:pt x="1412" y="698"/>
                      </a:lnTo>
                      <a:close/>
                      <a:moveTo>
                        <a:pt x="1332" y="698"/>
                      </a:moveTo>
                      <a:lnTo>
                        <a:pt x="1332" y="730"/>
                      </a:lnTo>
                      <a:lnTo>
                        <a:pt x="1390" y="730"/>
                      </a:lnTo>
                      <a:lnTo>
                        <a:pt x="1390" y="698"/>
                      </a:lnTo>
                      <a:lnTo>
                        <a:pt x="1332" y="698"/>
                      </a:lnTo>
                      <a:close/>
                      <a:moveTo>
                        <a:pt x="760" y="686"/>
                      </a:moveTo>
                      <a:lnTo>
                        <a:pt x="760" y="714"/>
                      </a:lnTo>
                      <a:lnTo>
                        <a:pt x="873" y="727"/>
                      </a:lnTo>
                      <a:lnTo>
                        <a:pt x="871" y="694"/>
                      </a:lnTo>
                      <a:lnTo>
                        <a:pt x="760" y="686"/>
                      </a:lnTo>
                      <a:close/>
                      <a:moveTo>
                        <a:pt x="1802" y="89"/>
                      </a:moveTo>
                      <a:lnTo>
                        <a:pt x="1206" y="192"/>
                      </a:lnTo>
                      <a:lnTo>
                        <a:pt x="1168" y="622"/>
                      </a:lnTo>
                      <a:lnTo>
                        <a:pt x="1197" y="646"/>
                      </a:lnTo>
                      <a:lnTo>
                        <a:pt x="1756" y="646"/>
                      </a:lnTo>
                      <a:lnTo>
                        <a:pt x="1802" y="89"/>
                      </a:lnTo>
                      <a:close/>
                      <a:moveTo>
                        <a:pt x="1883" y="0"/>
                      </a:moveTo>
                      <a:lnTo>
                        <a:pt x="1807" y="787"/>
                      </a:lnTo>
                      <a:lnTo>
                        <a:pt x="989" y="787"/>
                      </a:lnTo>
                      <a:lnTo>
                        <a:pt x="989" y="671"/>
                      </a:lnTo>
                      <a:lnTo>
                        <a:pt x="963" y="654"/>
                      </a:lnTo>
                      <a:lnTo>
                        <a:pt x="964" y="783"/>
                      </a:lnTo>
                      <a:lnTo>
                        <a:pt x="691" y="748"/>
                      </a:lnTo>
                      <a:lnTo>
                        <a:pt x="690" y="628"/>
                      </a:lnTo>
                      <a:lnTo>
                        <a:pt x="946" y="643"/>
                      </a:lnTo>
                      <a:lnTo>
                        <a:pt x="653" y="452"/>
                      </a:lnTo>
                      <a:lnTo>
                        <a:pt x="628" y="781"/>
                      </a:lnTo>
                      <a:lnTo>
                        <a:pt x="610" y="817"/>
                      </a:lnTo>
                      <a:lnTo>
                        <a:pt x="324" y="1409"/>
                      </a:lnTo>
                      <a:lnTo>
                        <a:pt x="0" y="1409"/>
                      </a:lnTo>
                      <a:lnTo>
                        <a:pt x="68" y="68"/>
                      </a:lnTo>
                      <a:lnTo>
                        <a:pt x="522" y="68"/>
                      </a:lnTo>
                      <a:lnTo>
                        <a:pt x="1128" y="588"/>
                      </a:lnTo>
                      <a:lnTo>
                        <a:pt x="1171" y="125"/>
                      </a:lnTo>
                      <a:lnTo>
                        <a:pt x="1808" y="16"/>
                      </a:lnTo>
                      <a:lnTo>
                        <a:pt x="188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134"/>
                <p:cNvSpPr>
                  <a:spLocks/>
                </p:cNvSpPr>
                <p:nvPr/>
              </p:nvSpPr>
              <p:spPr bwMode="auto">
                <a:xfrm>
                  <a:off x="1836" y="360"/>
                  <a:ext cx="72" cy="111"/>
                </a:xfrm>
                <a:custGeom>
                  <a:avLst/>
                  <a:gdLst>
                    <a:gd name="T0" fmla="*/ 133 w 717"/>
                    <a:gd name="T1" fmla="*/ 0 h 1107"/>
                    <a:gd name="T2" fmla="*/ 717 w 717"/>
                    <a:gd name="T3" fmla="*/ 0 h 1107"/>
                    <a:gd name="T4" fmla="*/ 717 w 717"/>
                    <a:gd name="T5" fmla="*/ 1107 h 1107"/>
                    <a:gd name="T6" fmla="*/ 357 w 717"/>
                    <a:gd name="T7" fmla="*/ 1107 h 1107"/>
                    <a:gd name="T8" fmla="*/ 357 w 717"/>
                    <a:gd name="T9" fmla="*/ 277 h 1107"/>
                    <a:gd name="T10" fmla="*/ 0 w 717"/>
                    <a:gd name="T11" fmla="*/ 277 h 1107"/>
                    <a:gd name="T12" fmla="*/ 133 w 717"/>
                    <a:gd name="T13" fmla="*/ 0 h 1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7" h="1107">
                      <a:moveTo>
                        <a:pt x="133" y="0"/>
                      </a:moveTo>
                      <a:lnTo>
                        <a:pt x="717" y="0"/>
                      </a:lnTo>
                      <a:lnTo>
                        <a:pt x="717" y="1107"/>
                      </a:lnTo>
                      <a:lnTo>
                        <a:pt x="357" y="1107"/>
                      </a:lnTo>
                      <a:lnTo>
                        <a:pt x="357" y="277"/>
                      </a:lnTo>
                      <a:lnTo>
                        <a:pt x="0" y="277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9" name="Rectangle 118"/>
            <p:cNvSpPr/>
            <p:nvPr/>
          </p:nvSpPr>
          <p:spPr>
            <a:xfrm>
              <a:off x="7094218" y="3546291"/>
              <a:ext cx="4472802" cy="646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Prepared By</a:t>
              </a:r>
            </a:p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095600" y="3820057"/>
              <a:ext cx="531491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white"/>
                  </a:solidFill>
                  <a:cs typeface="Arial" pitchFamily="34" charset="0"/>
                </a:rPr>
                <a:t>Jeyakumar SS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5801" y="5085184"/>
            <a:ext cx="9939841" cy="952766"/>
            <a:chOff x="765801" y="5085184"/>
            <a:chExt cx="9939841" cy="952766"/>
          </a:xfrm>
        </p:grpSpPr>
        <p:grpSp>
          <p:nvGrpSpPr>
            <p:cNvPr id="175" name="Group 174"/>
            <p:cNvGrpSpPr/>
            <p:nvPr/>
          </p:nvGrpSpPr>
          <p:grpSpPr>
            <a:xfrm>
              <a:off x="765801" y="5123787"/>
              <a:ext cx="914159" cy="914163"/>
              <a:chOff x="5696522" y="4647912"/>
              <a:chExt cx="914400" cy="914400"/>
            </a:xfrm>
            <a:solidFill>
              <a:srgbClr val="CF511F"/>
            </a:solidFill>
          </p:grpSpPr>
          <p:sp>
            <p:nvSpPr>
              <p:cNvPr id="131" name="Oval 130"/>
              <p:cNvSpPr/>
              <p:nvPr/>
            </p:nvSpPr>
            <p:spPr>
              <a:xfrm>
                <a:off x="5696522" y="4647912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8" name="Group 121"/>
              <p:cNvGrpSpPr>
                <a:grpSpLocks noChangeAspect="1"/>
              </p:cNvGrpSpPr>
              <p:nvPr/>
            </p:nvGrpSpPr>
            <p:grpSpPr bwMode="auto">
              <a:xfrm>
                <a:off x="6108151" y="4981425"/>
                <a:ext cx="136685" cy="108046"/>
                <a:chOff x="3832" y="3830"/>
                <a:chExt cx="105" cy="83"/>
              </a:xfrm>
              <a:grpFill/>
            </p:grpSpPr>
            <p:sp>
              <p:nvSpPr>
                <p:cNvPr id="171" name="Freeform 123"/>
                <p:cNvSpPr>
                  <a:spLocks/>
                </p:cNvSpPr>
                <p:nvPr/>
              </p:nvSpPr>
              <p:spPr bwMode="auto">
                <a:xfrm>
                  <a:off x="3879" y="3899"/>
                  <a:ext cx="15" cy="14"/>
                </a:xfrm>
                <a:custGeom>
                  <a:avLst/>
                  <a:gdLst>
                    <a:gd name="T0" fmla="*/ 72 w 144"/>
                    <a:gd name="T1" fmla="*/ 0 h 146"/>
                    <a:gd name="T2" fmla="*/ 91 w 144"/>
                    <a:gd name="T3" fmla="*/ 3 h 146"/>
                    <a:gd name="T4" fmla="*/ 109 w 144"/>
                    <a:gd name="T5" fmla="*/ 9 h 146"/>
                    <a:gd name="T6" fmla="*/ 124 w 144"/>
                    <a:gd name="T7" fmla="*/ 21 h 146"/>
                    <a:gd name="T8" fmla="*/ 135 w 144"/>
                    <a:gd name="T9" fmla="*/ 36 h 146"/>
                    <a:gd name="T10" fmla="*/ 142 w 144"/>
                    <a:gd name="T11" fmla="*/ 54 h 146"/>
                    <a:gd name="T12" fmla="*/ 144 w 144"/>
                    <a:gd name="T13" fmla="*/ 72 h 146"/>
                    <a:gd name="T14" fmla="*/ 142 w 144"/>
                    <a:gd name="T15" fmla="*/ 92 h 146"/>
                    <a:gd name="T16" fmla="*/ 135 w 144"/>
                    <a:gd name="T17" fmla="*/ 109 h 146"/>
                    <a:gd name="T18" fmla="*/ 124 w 144"/>
                    <a:gd name="T19" fmla="*/ 124 h 146"/>
                    <a:gd name="T20" fmla="*/ 109 w 144"/>
                    <a:gd name="T21" fmla="*/ 135 h 146"/>
                    <a:gd name="T22" fmla="*/ 91 w 144"/>
                    <a:gd name="T23" fmla="*/ 142 h 146"/>
                    <a:gd name="T24" fmla="*/ 72 w 144"/>
                    <a:gd name="T25" fmla="*/ 146 h 146"/>
                    <a:gd name="T26" fmla="*/ 53 w 144"/>
                    <a:gd name="T27" fmla="*/ 142 h 146"/>
                    <a:gd name="T28" fmla="*/ 35 w 144"/>
                    <a:gd name="T29" fmla="*/ 135 h 146"/>
                    <a:gd name="T30" fmla="*/ 21 w 144"/>
                    <a:gd name="T31" fmla="*/ 124 h 146"/>
                    <a:gd name="T32" fmla="*/ 10 w 144"/>
                    <a:gd name="T33" fmla="*/ 109 h 146"/>
                    <a:gd name="T34" fmla="*/ 2 w 144"/>
                    <a:gd name="T35" fmla="*/ 92 h 146"/>
                    <a:gd name="T36" fmla="*/ 0 w 144"/>
                    <a:gd name="T37" fmla="*/ 72 h 146"/>
                    <a:gd name="T38" fmla="*/ 2 w 144"/>
                    <a:gd name="T39" fmla="*/ 54 h 146"/>
                    <a:gd name="T40" fmla="*/ 10 w 144"/>
                    <a:gd name="T41" fmla="*/ 36 h 146"/>
                    <a:gd name="T42" fmla="*/ 21 w 144"/>
                    <a:gd name="T43" fmla="*/ 21 h 146"/>
                    <a:gd name="T44" fmla="*/ 35 w 144"/>
                    <a:gd name="T45" fmla="*/ 9 h 146"/>
                    <a:gd name="T46" fmla="*/ 53 w 144"/>
                    <a:gd name="T47" fmla="*/ 3 h 146"/>
                    <a:gd name="T48" fmla="*/ 72 w 144"/>
                    <a:gd name="T49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4" h="146">
                      <a:moveTo>
                        <a:pt x="72" y="0"/>
                      </a:moveTo>
                      <a:lnTo>
                        <a:pt x="91" y="3"/>
                      </a:lnTo>
                      <a:lnTo>
                        <a:pt x="109" y="9"/>
                      </a:lnTo>
                      <a:lnTo>
                        <a:pt x="124" y="21"/>
                      </a:lnTo>
                      <a:lnTo>
                        <a:pt x="135" y="36"/>
                      </a:lnTo>
                      <a:lnTo>
                        <a:pt x="142" y="54"/>
                      </a:lnTo>
                      <a:lnTo>
                        <a:pt x="144" y="72"/>
                      </a:lnTo>
                      <a:lnTo>
                        <a:pt x="142" y="92"/>
                      </a:lnTo>
                      <a:lnTo>
                        <a:pt x="135" y="109"/>
                      </a:lnTo>
                      <a:lnTo>
                        <a:pt x="124" y="124"/>
                      </a:lnTo>
                      <a:lnTo>
                        <a:pt x="109" y="135"/>
                      </a:lnTo>
                      <a:lnTo>
                        <a:pt x="91" y="142"/>
                      </a:lnTo>
                      <a:lnTo>
                        <a:pt x="72" y="146"/>
                      </a:lnTo>
                      <a:lnTo>
                        <a:pt x="53" y="142"/>
                      </a:lnTo>
                      <a:lnTo>
                        <a:pt x="35" y="135"/>
                      </a:lnTo>
                      <a:lnTo>
                        <a:pt x="21" y="124"/>
                      </a:lnTo>
                      <a:lnTo>
                        <a:pt x="10" y="109"/>
                      </a:lnTo>
                      <a:lnTo>
                        <a:pt x="2" y="92"/>
                      </a:lnTo>
                      <a:lnTo>
                        <a:pt x="0" y="72"/>
                      </a:lnTo>
                      <a:lnTo>
                        <a:pt x="2" y="54"/>
                      </a:lnTo>
                      <a:lnTo>
                        <a:pt x="10" y="36"/>
                      </a:lnTo>
                      <a:lnTo>
                        <a:pt x="21" y="21"/>
                      </a:lnTo>
                      <a:lnTo>
                        <a:pt x="35" y="9"/>
                      </a:lnTo>
                      <a:lnTo>
                        <a:pt x="53" y="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124"/>
                <p:cNvSpPr>
                  <a:spLocks/>
                </p:cNvSpPr>
                <p:nvPr/>
              </p:nvSpPr>
              <p:spPr bwMode="auto">
                <a:xfrm>
                  <a:off x="3918" y="3845"/>
                  <a:ext cx="19" cy="19"/>
                </a:xfrm>
                <a:custGeom>
                  <a:avLst/>
                  <a:gdLst>
                    <a:gd name="T0" fmla="*/ 96 w 192"/>
                    <a:gd name="T1" fmla="*/ 0 h 193"/>
                    <a:gd name="T2" fmla="*/ 118 w 192"/>
                    <a:gd name="T3" fmla="*/ 4 h 193"/>
                    <a:gd name="T4" fmla="*/ 138 w 192"/>
                    <a:gd name="T5" fmla="*/ 10 h 193"/>
                    <a:gd name="T6" fmla="*/ 156 w 192"/>
                    <a:gd name="T7" fmla="*/ 22 h 193"/>
                    <a:gd name="T8" fmla="*/ 170 w 192"/>
                    <a:gd name="T9" fmla="*/ 37 h 193"/>
                    <a:gd name="T10" fmla="*/ 182 w 192"/>
                    <a:gd name="T11" fmla="*/ 54 h 193"/>
                    <a:gd name="T12" fmla="*/ 190 w 192"/>
                    <a:gd name="T13" fmla="*/ 75 h 193"/>
                    <a:gd name="T14" fmla="*/ 192 w 192"/>
                    <a:gd name="T15" fmla="*/ 97 h 193"/>
                    <a:gd name="T16" fmla="*/ 190 w 192"/>
                    <a:gd name="T17" fmla="*/ 119 h 193"/>
                    <a:gd name="T18" fmla="*/ 182 w 192"/>
                    <a:gd name="T19" fmla="*/ 139 h 193"/>
                    <a:gd name="T20" fmla="*/ 170 w 192"/>
                    <a:gd name="T21" fmla="*/ 157 h 193"/>
                    <a:gd name="T22" fmla="*/ 156 w 192"/>
                    <a:gd name="T23" fmla="*/ 172 h 193"/>
                    <a:gd name="T24" fmla="*/ 138 w 192"/>
                    <a:gd name="T25" fmla="*/ 183 h 193"/>
                    <a:gd name="T26" fmla="*/ 118 w 192"/>
                    <a:gd name="T27" fmla="*/ 191 h 193"/>
                    <a:gd name="T28" fmla="*/ 96 w 192"/>
                    <a:gd name="T29" fmla="*/ 193 h 193"/>
                    <a:gd name="T30" fmla="*/ 75 w 192"/>
                    <a:gd name="T31" fmla="*/ 191 h 193"/>
                    <a:gd name="T32" fmla="*/ 54 w 192"/>
                    <a:gd name="T33" fmla="*/ 183 h 193"/>
                    <a:gd name="T34" fmla="*/ 36 w 192"/>
                    <a:gd name="T35" fmla="*/ 172 h 193"/>
                    <a:gd name="T36" fmla="*/ 21 w 192"/>
                    <a:gd name="T37" fmla="*/ 157 h 193"/>
                    <a:gd name="T38" fmla="*/ 10 w 192"/>
                    <a:gd name="T39" fmla="*/ 139 h 193"/>
                    <a:gd name="T40" fmla="*/ 2 w 192"/>
                    <a:gd name="T41" fmla="*/ 119 h 193"/>
                    <a:gd name="T42" fmla="*/ 0 w 192"/>
                    <a:gd name="T43" fmla="*/ 97 h 193"/>
                    <a:gd name="T44" fmla="*/ 2 w 192"/>
                    <a:gd name="T45" fmla="*/ 75 h 193"/>
                    <a:gd name="T46" fmla="*/ 10 w 192"/>
                    <a:gd name="T47" fmla="*/ 54 h 193"/>
                    <a:gd name="T48" fmla="*/ 21 w 192"/>
                    <a:gd name="T49" fmla="*/ 37 h 193"/>
                    <a:gd name="T50" fmla="*/ 36 w 192"/>
                    <a:gd name="T51" fmla="*/ 22 h 193"/>
                    <a:gd name="T52" fmla="*/ 54 w 192"/>
                    <a:gd name="T53" fmla="*/ 10 h 193"/>
                    <a:gd name="T54" fmla="*/ 75 w 192"/>
                    <a:gd name="T55" fmla="*/ 4 h 193"/>
                    <a:gd name="T56" fmla="*/ 96 w 192"/>
                    <a:gd name="T5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92" h="193">
                      <a:moveTo>
                        <a:pt x="96" y="0"/>
                      </a:moveTo>
                      <a:lnTo>
                        <a:pt x="118" y="4"/>
                      </a:lnTo>
                      <a:lnTo>
                        <a:pt x="138" y="10"/>
                      </a:lnTo>
                      <a:lnTo>
                        <a:pt x="156" y="22"/>
                      </a:lnTo>
                      <a:lnTo>
                        <a:pt x="170" y="37"/>
                      </a:lnTo>
                      <a:lnTo>
                        <a:pt x="182" y="54"/>
                      </a:lnTo>
                      <a:lnTo>
                        <a:pt x="190" y="75"/>
                      </a:lnTo>
                      <a:lnTo>
                        <a:pt x="192" y="97"/>
                      </a:lnTo>
                      <a:lnTo>
                        <a:pt x="190" y="119"/>
                      </a:lnTo>
                      <a:lnTo>
                        <a:pt x="182" y="139"/>
                      </a:lnTo>
                      <a:lnTo>
                        <a:pt x="170" y="157"/>
                      </a:lnTo>
                      <a:lnTo>
                        <a:pt x="156" y="172"/>
                      </a:lnTo>
                      <a:lnTo>
                        <a:pt x="138" y="183"/>
                      </a:lnTo>
                      <a:lnTo>
                        <a:pt x="118" y="191"/>
                      </a:lnTo>
                      <a:lnTo>
                        <a:pt x="96" y="193"/>
                      </a:lnTo>
                      <a:lnTo>
                        <a:pt x="75" y="191"/>
                      </a:lnTo>
                      <a:lnTo>
                        <a:pt x="54" y="183"/>
                      </a:lnTo>
                      <a:lnTo>
                        <a:pt x="36" y="172"/>
                      </a:lnTo>
                      <a:lnTo>
                        <a:pt x="21" y="157"/>
                      </a:lnTo>
                      <a:lnTo>
                        <a:pt x="10" y="139"/>
                      </a:lnTo>
                      <a:lnTo>
                        <a:pt x="2" y="119"/>
                      </a:lnTo>
                      <a:lnTo>
                        <a:pt x="0" y="97"/>
                      </a:lnTo>
                      <a:lnTo>
                        <a:pt x="2" y="75"/>
                      </a:lnTo>
                      <a:lnTo>
                        <a:pt x="10" y="54"/>
                      </a:lnTo>
                      <a:lnTo>
                        <a:pt x="21" y="37"/>
                      </a:lnTo>
                      <a:lnTo>
                        <a:pt x="36" y="22"/>
                      </a:lnTo>
                      <a:lnTo>
                        <a:pt x="54" y="10"/>
                      </a:lnTo>
                      <a:lnTo>
                        <a:pt x="75" y="4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125"/>
                <p:cNvSpPr>
                  <a:spLocks/>
                </p:cNvSpPr>
                <p:nvPr/>
              </p:nvSpPr>
              <p:spPr bwMode="auto">
                <a:xfrm>
                  <a:off x="3832" y="3830"/>
                  <a:ext cx="26" cy="25"/>
                </a:xfrm>
                <a:custGeom>
                  <a:avLst/>
                  <a:gdLst>
                    <a:gd name="T0" fmla="*/ 128 w 257"/>
                    <a:gd name="T1" fmla="*/ 0 h 258"/>
                    <a:gd name="T2" fmla="*/ 154 w 257"/>
                    <a:gd name="T3" fmla="*/ 3 h 258"/>
                    <a:gd name="T4" fmla="*/ 179 w 257"/>
                    <a:gd name="T5" fmla="*/ 10 h 258"/>
                    <a:gd name="T6" fmla="*/ 200 w 257"/>
                    <a:gd name="T7" fmla="*/ 22 h 258"/>
                    <a:gd name="T8" fmla="*/ 219 w 257"/>
                    <a:gd name="T9" fmla="*/ 38 h 258"/>
                    <a:gd name="T10" fmla="*/ 235 w 257"/>
                    <a:gd name="T11" fmla="*/ 57 h 258"/>
                    <a:gd name="T12" fmla="*/ 246 w 257"/>
                    <a:gd name="T13" fmla="*/ 79 h 258"/>
                    <a:gd name="T14" fmla="*/ 254 w 257"/>
                    <a:gd name="T15" fmla="*/ 103 h 258"/>
                    <a:gd name="T16" fmla="*/ 257 w 257"/>
                    <a:gd name="T17" fmla="*/ 129 h 258"/>
                    <a:gd name="T18" fmla="*/ 254 w 257"/>
                    <a:gd name="T19" fmla="*/ 155 h 258"/>
                    <a:gd name="T20" fmla="*/ 246 w 257"/>
                    <a:gd name="T21" fmla="*/ 179 h 258"/>
                    <a:gd name="T22" fmla="*/ 235 w 257"/>
                    <a:gd name="T23" fmla="*/ 202 h 258"/>
                    <a:gd name="T24" fmla="*/ 219 w 257"/>
                    <a:gd name="T25" fmla="*/ 220 h 258"/>
                    <a:gd name="T26" fmla="*/ 200 w 257"/>
                    <a:gd name="T27" fmla="*/ 236 h 258"/>
                    <a:gd name="T28" fmla="*/ 179 w 257"/>
                    <a:gd name="T29" fmla="*/ 248 h 258"/>
                    <a:gd name="T30" fmla="*/ 154 w 257"/>
                    <a:gd name="T31" fmla="*/ 256 h 258"/>
                    <a:gd name="T32" fmla="*/ 128 w 257"/>
                    <a:gd name="T33" fmla="*/ 258 h 258"/>
                    <a:gd name="T34" fmla="*/ 102 w 257"/>
                    <a:gd name="T35" fmla="*/ 256 h 258"/>
                    <a:gd name="T36" fmla="*/ 78 w 257"/>
                    <a:gd name="T37" fmla="*/ 248 h 258"/>
                    <a:gd name="T38" fmla="*/ 56 w 257"/>
                    <a:gd name="T39" fmla="*/ 236 h 258"/>
                    <a:gd name="T40" fmla="*/ 37 w 257"/>
                    <a:gd name="T41" fmla="*/ 220 h 258"/>
                    <a:gd name="T42" fmla="*/ 21 w 257"/>
                    <a:gd name="T43" fmla="*/ 202 h 258"/>
                    <a:gd name="T44" fmla="*/ 9 w 257"/>
                    <a:gd name="T45" fmla="*/ 179 h 258"/>
                    <a:gd name="T46" fmla="*/ 2 w 257"/>
                    <a:gd name="T47" fmla="*/ 155 h 258"/>
                    <a:gd name="T48" fmla="*/ 0 w 257"/>
                    <a:gd name="T49" fmla="*/ 129 h 258"/>
                    <a:gd name="T50" fmla="*/ 2 w 257"/>
                    <a:gd name="T51" fmla="*/ 103 h 258"/>
                    <a:gd name="T52" fmla="*/ 9 w 257"/>
                    <a:gd name="T53" fmla="*/ 79 h 258"/>
                    <a:gd name="T54" fmla="*/ 21 w 257"/>
                    <a:gd name="T55" fmla="*/ 57 h 258"/>
                    <a:gd name="T56" fmla="*/ 37 w 257"/>
                    <a:gd name="T57" fmla="*/ 38 h 258"/>
                    <a:gd name="T58" fmla="*/ 56 w 257"/>
                    <a:gd name="T59" fmla="*/ 22 h 258"/>
                    <a:gd name="T60" fmla="*/ 78 w 257"/>
                    <a:gd name="T61" fmla="*/ 10 h 258"/>
                    <a:gd name="T62" fmla="*/ 102 w 257"/>
                    <a:gd name="T63" fmla="*/ 3 h 258"/>
                    <a:gd name="T64" fmla="*/ 128 w 257"/>
                    <a:gd name="T65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7" h="258">
                      <a:moveTo>
                        <a:pt x="128" y="0"/>
                      </a:moveTo>
                      <a:lnTo>
                        <a:pt x="154" y="3"/>
                      </a:lnTo>
                      <a:lnTo>
                        <a:pt x="179" y="10"/>
                      </a:lnTo>
                      <a:lnTo>
                        <a:pt x="200" y="22"/>
                      </a:lnTo>
                      <a:lnTo>
                        <a:pt x="219" y="38"/>
                      </a:lnTo>
                      <a:lnTo>
                        <a:pt x="235" y="57"/>
                      </a:lnTo>
                      <a:lnTo>
                        <a:pt x="246" y="79"/>
                      </a:lnTo>
                      <a:lnTo>
                        <a:pt x="254" y="103"/>
                      </a:lnTo>
                      <a:lnTo>
                        <a:pt x="257" y="129"/>
                      </a:lnTo>
                      <a:lnTo>
                        <a:pt x="254" y="155"/>
                      </a:lnTo>
                      <a:lnTo>
                        <a:pt x="246" y="179"/>
                      </a:lnTo>
                      <a:lnTo>
                        <a:pt x="235" y="202"/>
                      </a:lnTo>
                      <a:lnTo>
                        <a:pt x="219" y="220"/>
                      </a:lnTo>
                      <a:lnTo>
                        <a:pt x="200" y="236"/>
                      </a:lnTo>
                      <a:lnTo>
                        <a:pt x="179" y="248"/>
                      </a:lnTo>
                      <a:lnTo>
                        <a:pt x="154" y="256"/>
                      </a:lnTo>
                      <a:lnTo>
                        <a:pt x="128" y="258"/>
                      </a:lnTo>
                      <a:lnTo>
                        <a:pt x="102" y="256"/>
                      </a:lnTo>
                      <a:lnTo>
                        <a:pt x="78" y="248"/>
                      </a:lnTo>
                      <a:lnTo>
                        <a:pt x="56" y="236"/>
                      </a:lnTo>
                      <a:lnTo>
                        <a:pt x="37" y="220"/>
                      </a:lnTo>
                      <a:lnTo>
                        <a:pt x="21" y="202"/>
                      </a:lnTo>
                      <a:lnTo>
                        <a:pt x="9" y="179"/>
                      </a:lnTo>
                      <a:lnTo>
                        <a:pt x="2" y="155"/>
                      </a:lnTo>
                      <a:lnTo>
                        <a:pt x="0" y="129"/>
                      </a:lnTo>
                      <a:lnTo>
                        <a:pt x="2" y="103"/>
                      </a:lnTo>
                      <a:lnTo>
                        <a:pt x="9" y="79"/>
                      </a:lnTo>
                      <a:lnTo>
                        <a:pt x="21" y="57"/>
                      </a:lnTo>
                      <a:lnTo>
                        <a:pt x="37" y="38"/>
                      </a:lnTo>
                      <a:lnTo>
                        <a:pt x="56" y="22"/>
                      </a:lnTo>
                      <a:lnTo>
                        <a:pt x="78" y="10"/>
                      </a:lnTo>
                      <a:lnTo>
                        <a:pt x="102" y="3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44" y="5373216"/>
              <a:ext cx="488879" cy="488879"/>
            </a:xfrm>
            <a:prstGeom prst="rect">
              <a:avLst/>
            </a:prstGeom>
          </p:spPr>
        </p:pic>
        <p:sp>
          <p:nvSpPr>
            <p:cNvPr id="118" name="Rectangle 117"/>
            <p:cNvSpPr/>
            <p:nvPr/>
          </p:nvSpPr>
          <p:spPr>
            <a:xfrm>
              <a:off x="1758067" y="5387768"/>
              <a:ext cx="89475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25, Ganesh Avenue, Pallikaranai, Chennai 600 100</a:t>
              </a:r>
            </a:p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  <a:hlinkClick r:id="rId5"/>
                </a:rPr>
                <a:t>corp@kaladi.in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 | www.kaladi.</a:t>
              </a: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Arial" pitchFamily="34" charset="0"/>
                </a:rPr>
                <a:t>net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758828" y="5085184"/>
              <a:ext cx="1947757" cy="646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Contact		</a:t>
              </a:r>
              <a:endPara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2D40B1-26F7-4037-B914-9DA8ACF3CEE2}"/>
              </a:ext>
            </a:extLst>
          </p:cNvPr>
          <p:cNvGrpSpPr/>
          <p:nvPr/>
        </p:nvGrpSpPr>
        <p:grpSpPr>
          <a:xfrm>
            <a:off x="6598468" y="5081462"/>
            <a:ext cx="6388114" cy="914162"/>
            <a:chOff x="6187018" y="5123083"/>
            <a:chExt cx="6388114" cy="9141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09BDFBD-6F82-46FA-AEB6-F6D7863B32CA}"/>
                </a:ext>
              </a:extLst>
            </p:cNvPr>
            <p:cNvGrpSpPr/>
            <p:nvPr/>
          </p:nvGrpSpPr>
          <p:grpSpPr>
            <a:xfrm>
              <a:off x="6187018" y="5123083"/>
              <a:ext cx="6388114" cy="914162"/>
              <a:chOff x="6022404" y="3512182"/>
              <a:chExt cx="6388114" cy="91416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D12CBE-07E6-4909-8FE3-F2CDCABC985E}"/>
                  </a:ext>
                </a:extLst>
              </p:cNvPr>
              <p:cNvSpPr/>
              <p:nvPr/>
            </p:nvSpPr>
            <p:spPr>
              <a:xfrm>
                <a:off x="6022404" y="3512182"/>
                <a:ext cx="914162" cy="914162"/>
              </a:xfrm>
              <a:prstGeom prst="ellipse">
                <a:avLst/>
              </a:prstGeom>
              <a:solidFill>
                <a:srgbClr val="CF5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45539B9-F876-425B-9298-E0ADB8A7CC79}"/>
                  </a:ext>
                </a:extLst>
              </p:cNvPr>
              <p:cNvSpPr/>
              <p:nvPr/>
            </p:nvSpPr>
            <p:spPr>
              <a:xfrm>
                <a:off x="7094218" y="3546291"/>
                <a:ext cx="4472802" cy="61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99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Approved By</a:t>
                </a:r>
              </a:p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Anand Kalidass | CEO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F024488-6BF4-4460-B9E9-C80952378755}"/>
                  </a:ext>
                </a:extLst>
              </p:cNvPr>
              <p:cNvSpPr/>
              <p:nvPr/>
            </p:nvSpPr>
            <p:spPr>
              <a:xfrm>
                <a:off x="7095600" y="3820057"/>
                <a:ext cx="531491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E20AEE3-454D-40FD-A2F2-8D5F31011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393" y="5344068"/>
              <a:ext cx="405887" cy="405887"/>
            </a:xfrm>
            <a:prstGeom prst="rect">
              <a:avLst/>
            </a:prstGeom>
            <a:solidFill>
              <a:srgbClr val="CF511F"/>
            </a:solidFill>
          </p:spPr>
        </p:pic>
      </p:grpSp>
    </p:spTree>
    <p:extLst>
      <p:ext uri="{BB962C8B-B14F-4D97-AF65-F5344CB8AC3E}">
        <p14:creationId xmlns:p14="http://schemas.microsoft.com/office/powerpoint/2010/main" val="338131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4611C-BD8A-49D8-AC9C-18A446BDC499}"/>
              </a:ext>
            </a:extLst>
          </p:cNvPr>
          <p:cNvGrpSpPr/>
          <p:nvPr/>
        </p:nvGrpSpPr>
        <p:grpSpPr>
          <a:xfrm>
            <a:off x="4419040" y="2683477"/>
            <a:ext cx="1963802" cy="2305873"/>
            <a:chOff x="3839789" y="2783960"/>
            <a:chExt cx="1963802" cy="2305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27E7B8E-7D19-C240-ADB9-4692F8FF7B63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C602BBA-6129-0648-A7BB-938FD16EF6A6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09A73B-C3AB-A745-9EFA-4AAB898DB66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05FB52D-1BBE-CD44-999A-589BC7311B5B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5552A8-7688-B441-97D0-39FCEB5F1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6D9B85D-14FC-D241-86B9-030E6429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Web Portal Customer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13014" y="2528299"/>
            <a:ext cx="2106470" cy="523220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developed a web portal for DTEA Alumni students.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733225" y="1806153"/>
            <a:ext cx="2095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Gone Live by Dec 2018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9829164" y="1282933"/>
            <a:ext cx="22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continue to manage their website.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</p:txBody>
      </p:sp>
      <p:sp>
        <p:nvSpPr>
          <p:cNvPr id="55" name="CuadroTexto 4">
            <a:extLst>
              <a:ext uri="{FF2B5EF4-FFF2-40B4-BE49-F238E27FC236}">
                <a16:creationId xmlns:a16="http://schemas.microsoft.com/office/drawing/2014/main" id="{B0E0A9D2-F7CE-413A-BFB9-1FC06B9DE199}"/>
              </a:ext>
            </a:extLst>
          </p:cNvPr>
          <p:cNvSpPr txBox="1"/>
          <p:nvPr/>
        </p:nvSpPr>
        <p:spPr>
          <a:xfrm>
            <a:off x="3536957" y="1622208"/>
            <a:ext cx="4291532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DTEA Alumni Trust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DTEA Schools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Regd. Alumni Search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News Letter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Alumni Achievers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Gallery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Contact Us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20FAA3-F69D-47A5-84A3-6E78D1FA48C4}"/>
              </a:ext>
            </a:extLst>
          </p:cNvPr>
          <p:cNvSpPr txBox="1"/>
          <p:nvPr/>
        </p:nvSpPr>
        <p:spPr>
          <a:xfrm>
            <a:off x="8933190" y="5690690"/>
            <a:ext cx="2563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DTEA Alumni Trust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Education, India</a:t>
            </a:r>
          </a:p>
        </p:txBody>
      </p:sp>
      <p:pic>
        <p:nvPicPr>
          <p:cNvPr id="61" name="Picture 60" descr="Diagram&#10;&#10;Description automatically generated">
            <a:extLst>
              <a:ext uri="{FF2B5EF4-FFF2-40B4-BE49-F238E27FC236}">
                <a16:creationId xmlns:a16="http://schemas.microsoft.com/office/drawing/2014/main" id="{7F360D63-78A0-42C6-84B5-49D66B219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958" y="4762722"/>
            <a:ext cx="927968" cy="9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7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4611C-BD8A-49D8-AC9C-18A446BDC499}"/>
              </a:ext>
            </a:extLst>
          </p:cNvPr>
          <p:cNvGrpSpPr/>
          <p:nvPr/>
        </p:nvGrpSpPr>
        <p:grpSpPr>
          <a:xfrm>
            <a:off x="4419040" y="2683477"/>
            <a:ext cx="1963802" cy="2305873"/>
            <a:chOff x="3839789" y="2783960"/>
            <a:chExt cx="1963802" cy="2305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27E7B8E-7D19-C240-ADB9-4692F8FF7B63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C602BBA-6129-0648-A7BB-938FD16EF6A6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09A73B-C3AB-A745-9EFA-4AAB898DB66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05FB52D-1BBE-CD44-999A-589BC7311B5B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5552A8-7688-B441-97D0-39FCEB5F1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6D9B85D-14FC-D241-86B9-030E6429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Web Portal Customer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(Contd.)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13014" y="2528299"/>
            <a:ext cx="2213046" cy="523220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developed a web portal for organic manure products.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733225" y="1806153"/>
            <a:ext cx="2095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Gone Live by Mar 2021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10076275" y="1313138"/>
            <a:ext cx="22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continue to manage their website.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</p:txBody>
      </p:sp>
      <p:sp>
        <p:nvSpPr>
          <p:cNvPr id="55" name="CuadroTexto 4">
            <a:extLst>
              <a:ext uri="{FF2B5EF4-FFF2-40B4-BE49-F238E27FC236}">
                <a16:creationId xmlns:a16="http://schemas.microsoft.com/office/drawing/2014/main" id="{B0E0A9D2-F7CE-413A-BFB9-1FC06B9DE199}"/>
              </a:ext>
            </a:extLst>
          </p:cNvPr>
          <p:cNvSpPr txBox="1"/>
          <p:nvPr/>
        </p:nvSpPr>
        <p:spPr>
          <a:xfrm>
            <a:off x="4693733" y="1627413"/>
            <a:ext cx="2095939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About 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Product Category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Contact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466B9-B607-4C03-A280-DBCAE033327A}"/>
              </a:ext>
            </a:extLst>
          </p:cNvPr>
          <p:cNvSpPr txBox="1"/>
          <p:nvPr/>
        </p:nvSpPr>
        <p:spPr>
          <a:xfrm>
            <a:off x="6134053" y="5632874"/>
            <a:ext cx="5337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Technologies Limited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Manufacturer of organic manure &amp; specialty fertilizers 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India</a:t>
            </a:r>
          </a:p>
        </p:txBody>
      </p:sp>
      <p:pic>
        <p:nvPicPr>
          <p:cNvPr id="59" name="Picture 5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D242199-CC6C-462F-AE3B-539B1AF0B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35" y="4759675"/>
            <a:ext cx="2143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5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4611C-BD8A-49D8-AC9C-18A446BDC499}"/>
              </a:ext>
            </a:extLst>
          </p:cNvPr>
          <p:cNvGrpSpPr/>
          <p:nvPr/>
        </p:nvGrpSpPr>
        <p:grpSpPr>
          <a:xfrm>
            <a:off x="4419040" y="2683477"/>
            <a:ext cx="1963802" cy="2305873"/>
            <a:chOff x="3839789" y="2783960"/>
            <a:chExt cx="1963802" cy="2305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27E7B8E-7D19-C240-ADB9-4692F8FF7B63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C602BBA-6129-0648-A7BB-938FD16EF6A6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09A73B-C3AB-A745-9EFA-4AAB898DB66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05FB52D-1BBE-CD44-999A-589BC7311B5B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5552A8-7688-B441-97D0-39FCEB5F1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6D9B85D-14FC-D241-86B9-030E6429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F26F21"/>
                </a:solidFill>
                <a:latin typeface="Calibri" panose="020F0502020204030204"/>
                <a:cs typeface="Arial" panose="020B0604020202020204" pitchFamily="34" charset="0"/>
              </a:rPr>
              <a:t>LS Retail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Customer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13013" y="2528299"/>
            <a:ext cx="2925845" cy="738664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K</a:t>
            </a: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ā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ladi has supported ALS on support &amp; implementing various Customization to meet the need of the Business 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458832" y="1826919"/>
            <a:ext cx="251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Supporting since Oct 2019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10076275" y="1313138"/>
            <a:ext cx="22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continue to manage their Retail Business.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</p:txBody>
      </p:sp>
      <p:sp>
        <p:nvSpPr>
          <p:cNvPr id="55" name="CuadroTexto 4">
            <a:extLst>
              <a:ext uri="{FF2B5EF4-FFF2-40B4-BE49-F238E27FC236}">
                <a16:creationId xmlns:a16="http://schemas.microsoft.com/office/drawing/2014/main" id="{B0E0A9D2-F7CE-413A-BFB9-1FC06B9DE199}"/>
              </a:ext>
            </a:extLst>
          </p:cNvPr>
          <p:cNvSpPr txBox="1"/>
          <p:nvPr/>
        </p:nvSpPr>
        <p:spPr>
          <a:xfrm>
            <a:off x="4555239" y="1283787"/>
            <a:ext cx="2408791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 we are supporting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Finance (AP, AR, GL, Cash Management)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Inventory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Backoffice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Store POS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466B9-B607-4C03-A280-DBCAE033327A}"/>
              </a:ext>
            </a:extLst>
          </p:cNvPr>
          <p:cNvSpPr txBox="1"/>
          <p:nvPr/>
        </p:nvSpPr>
        <p:spPr>
          <a:xfrm>
            <a:off x="7750202" y="5632874"/>
            <a:ext cx="3721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 Lifestyle Limited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Cosmetics Retailer in Africa Region</a:t>
            </a:r>
          </a:p>
        </p:txBody>
      </p:sp>
      <p:pic>
        <p:nvPicPr>
          <p:cNvPr id="1026" name="Picture 2" descr="Africa Lifestyle Limited chose LS Retail software solution">
            <a:extLst>
              <a:ext uri="{FF2B5EF4-FFF2-40B4-BE49-F238E27FC236}">
                <a16:creationId xmlns:a16="http://schemas.microsoft.com/office/drawing/2014/main" id="{6A2FE0EC-4621-4769-A546-90F42864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87" y="4166690"/>
            <a:ext cx="23717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4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4611C-BD8A-49D8-AC9C-18A446BDC499}"/>
              </a:ext>
            </a:extLst>
          </p:cNvPr>
          <p:cNvGrpSpPr/>
          <p:nvPr/>
        </p:nvGrpSpPr>
        <p:grpSpPr>
          <a:xfrm>
            <a:off x="4419040" y="2683477"/>
            <a:ext cx="1963802" cy="2305873"/>
            <a:chOff x="3839789" y="2783960"/>
            <a:chExt cx="1963802" cy="2305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27E7B8E-7D19-C240-ADB9-4692F8FF7B63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C602BBA-6129-0648-A7BB-938FD16EF6A6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09A73B-C3AB-A745-9EFA-4AAB898DB66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05FB52D-1BBE-CD44-999A-589BC7311B5B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5552A8-7688-B441-97D0-39FCEB5F1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6D9B85D-14FC-D241-86B9-030E6429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F26F21"/>
                </a:solidFill>
                <a:latin typeface="Calibri" panose="020F0502020204030204"/>
                <a:cs typeface="Arial" panose="020B0604020202020204" pitchFamily="34" charset="0"/>
              </a:rPr>
              <a:t>RPA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Customer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60072" y="1520785"/>
            <a:ext cx="3375466" cy="1892826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Kāladi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provided an end-to-end solution to automate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Emzor’s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entire business process with MDS (Pharma Logistics Partner).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Using the task bots and other tools in Automation Anywhere,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Emzor’s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 users are able to automate ERP process (Stock Transfers &amp; Account Receivables operations) and generate reports for MIS in Oracle Fusion.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531032" y="1313138"/>
            <a:ext cx="226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Gone live by Apr 2019. Supporting since May 2019.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10076275" y="1313138"/>
            <a:ext cx="22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continue to manage their Business.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</p:txBody>
      </p:sp>
      <p:sp>
        <p:nvSpPr>
          <p:cNvPr id="55" name="CuadroTexto 4">
            <a:extLst>
              <a:ext uri="{FF2B5EF4-FFF2-40B4-BE49-F238E27FC236}">
                <a16:creationId xmlns:a16="http://schemas.microsoft.com/office/drawing/2014/main" id="{B0E0A9D2-F7CE-413A-BFB9-1FC06B9DE199}"/>
              </a:ext>
            </a:extLst>
          </p:cNvPr>
          <p:cNvSpPr txBox="1"/>
          <p:nvPr/>
        </p:nvSpPr>
        <p:spPr>
          <a:xfrm>
            <a:off x="4555239" y="1283787"/>
            <a:ext cx="2408791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 we are supporting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Finance (AP, AR, GL, Cash Management)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Inventory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Backoffice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Order Management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E17085-96E2-459E-9DE8-A360C17DCA27}"/>
              </a:ext>
            </a:extLst>
          </p:cNvPr>
          <p:cNvSpPr txBox="1"/>
          <p:nvPr/>
        </p:nvSpPr>
        <p:spPr>
          <a:xfrm>
            <a:off x="6534805" y="5632874"/>
            <a:ext cx="4937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Emzor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Pharmaceuticals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Pharma Manufacturer and Distributor in Nigeria</a:t>
            </a:r>
          </a:p>
        </p:txBody>
      </p:sp>
      <p:pic>
        <p:nvPicPr>
          <p:cNvPr id="60" name="Picture 12" descr="emzor-logo">
            <a:extLst>
              <a:ext uri="{FF2B5EF4-FFF2-40B4-BE49-F238E27FC236}">
                <a16:creationId xmlns:a16="http://schemas.microsoft.com/office/drawing/2014/main" id="{E995CB0D-6AB9-43F3-9A93-5F8FDC593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16616" r="13476" b="19173"/>
          <a:stretch/>
        </p:blipFill>
        <p:spPr bwMode="auto">
          <a:xfrm>
            <a:off x="10026184" y="4968707"/>
            <a:ext cx="1464058" cy="73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363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4C05D-4EDB-1C48-9FAD-2EE93CE88AF6}"/>
              </a:ext>
            </a:extLst>
          </p:cNvPr>
          <p:cNvGrpSpPr/>
          <p:nvPr/>
        </p:nvGrpSpPr>
        <p:grpSpPr>
          <a:xfrm>
            <a:off x="0" y="3339312"/>
            <a:ext cx="12192001" cy="3017677"/>
            <a:chOff x="0" y="3339312"/>
            <a:chExt cx="12192001" cy="3518689"/>
          </a:xfrm>
          <a:solidFill>
            <a:srgbClr val="7F7F7F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F932FE5-CBE8-EB43-8554-52427DE6B257}"/>
                </a:ext>
              </a:extLst>
            </p:cNvPr>
            <p:cNvSpPr/>
            <p:nvPr/>
          </p:nvSpPr>
          <p:spPr>
            <a:xfrm>
              <a:off x="0" y="3339312"/>
              <a:ext cx="12192000" cy="3518688"/>
            </a:xfrm>
            <a:custGeom>
              <a:avLst/>
              <a:gdLst>
                <a:gd name="connsiteX0" fmla="*/ 12192000 w 12192000"/>
                <a:gd name="connsiteY0" fmla="*/ 0 h 3518688"/>
                <a:gd name="connsiteX1" fmla="*/ 12192000 w 12192000"/>
                <a:gd name="connsiteY1" fmla="*/ 320356 h 3518688"/>
                <a:gd name="connsiteX2" fmla="*/ 2921218 w 12192000"/>
                <a:gd name="connsiteY2" fmla="*/ 3226393 h 3518688"/>
                <a:gd name="connsiteX3" fmla="*/ 2346954 w 12192000"/>
                <a:gd name="connsiteY3" fmla="*/ 3518688 h 3518688"/>
                <a:gd name="connsiteX4" fmla="*/ 0 w 12192000"/>
                <a:gd name="connsiteY4" fmla="*/ 3518688 h 3518688"/>
                <a:gd name="connsiteX5" fmla="*/ 0 w 12192000"/>
                <a:gd name="connsiteY5" fmla="*/ 2598876 h 3518688"/>
                <a:gd name="connsiteX6" fmla="*/ 12192000 w 12192000"/>
                <a:gd name="connsiteY6" fmla="*/ 0 h 35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18688">
                  <a:moveTo>
                    <a:pt x="12192000" y="0"/>
                  </a:moveTo>
                  <a:lnTo>
                    <a:pt x="12192000" y="320356"/>
                  </a:lnTo>
                  <a:cubicBezTo>
                    <a:pt x="9023969" y="772773"/>
                    <a:pt x="5896950" y="1758398"/>
                    <a:pt x="2921218" y="3226393"/>
                  </a:cubicBezTo>
                  <a:lnTo>
                    <a:pt x="2346954" y="3518688"/>
                  </a:lnTo>
                  <a:lnTo>
                    <a:pt x="0" y="3518688"/>
                  </a:lnTo>
                  <a:lnTo>
                    <a:pt x="0" y="2598876"/>
                  </a:lnTo>
                  <a:cubicBezTo>
                    <a:pt x="3863890" y="1204501"/>
                    <a:pt x="7994537" y="316462"/>
                    <a:pt x="12192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43315AD-34A7-1C4E-B616-4EDD9E7C3C32}"/>
                </a:ext>
              </a:extLst>
            </p:cNvPr>
            <p:cNvSpPr/>
            <p:nvPr/>
          </p:nvSpPr>
          <p:spPr>
            <a:xfrm>
              <a:off x="0" y="3358786"/>
              <a:ext cx="12192000" cy="2678963"/>
            </a:xfrm>
            <a:custGeom>
              <a:avLst/>
              <a:gdLst>
                <a:gd name="connsiteX0" fmla="*/ 0 w 4762500"/>
                <a:gd name="connsiteY0" fmla="*/ 1046470 h 1046470"/>
                <a:gd name="connsiteX1" fmla="*/ 1989201 w 4762500"/>
                <a:gd name="connsiteY1" fmla="*/ 445784 h 1046470"/>
                <a:gd name="connsiteX2" fmla="*/ 4762500 w 4762500"/>
                <a:gd name="connsiteY2" fmla="*/ 9509 h 1046470"/>
                <a:gd name="connsiteX3" fmla="*/ 4762500 w 4762500"/>
                <a:gd name="connsiteY3" fmla="*/ 0 h 1046470"/>
                <a:gd name="connsiteX4" fmla="*/ 1987010 w 4762500"/>
                <a:gd name="connsiteY4" fmla="*/ 436465 h 1046470"/>
                <a:gd name="connsiteX5" fmla="*/ 0 w 4762500"/>
                <a:gd name="connsiteY5" fmla="*/ 1036391 h 10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00" h="1046470">
                  <a:moveTo>
                    <a:pt x="0" y="1046470"/>
                  </a:moveTo>
                  <a:cubicBezTo>
                    <a:pt x="650046" y="805544"/>
                    <a:pt x="1314374" y="604932"/>
                    <a:pt x="1989201" y="445784"/>
                  </a:cubicBezTo>
                  <a:cubicBezTo>
                    <a:pt x="2901210" y="230353"/>
                    <a:pt x="3828326" y="84507"/>
                    <a:pt x="4762500" y="9509"/>
                  </a:cubicBezTo>
                  <a:lnTo>
                    <a:pt x="4762500" y="0"/>
                  </a:lnTo>
                  <a:cubicBezTo>
                    <a:pt x="3827593" y="75061"/>
                    <a:pt x="2899753" y="220970"/>
                    <a:pt x="1987010" y="436465"/>
                  </a:cubicBezTo>
                  <a:cubicBezTo>
                    <a:pt x="1312955" y="595491"/>
                    <a:pt x="649360" y="795846"/>
                    <a:pt x="0" y="103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EFACE7-AE8E-C545-9EDA-AF7625ECC605}"/>
                </a:ext>
              </a:extLst>
            </p:cNvPr>
            <p:cNvSpPr/>
            <p:nvPr/>
          </p:nvSpPr>
          <p:spPr>
            <a:xfrm>
              <a:off x="2105516" y="3611226"/>
              <a:ext cx="10086485" cy="3246775"/>
            </a:xfrm>
            <a:custGeom>
              <a:avLst/>
              <a:gdLst>
                <a:gd name="connsiteX0" fmla="*/ 10086485 w 10086485"/>
                <a:gd name="connsiteY0" fmla="*/ 0 h 3246775"/>
                <a:gd name="connsiteX1" fmla="*/ 10086485 w 10086485"/>
                <a:gd name="connsiteY1" fmla="*/ 24343 h 3246775"/>
                <a:gd name="connsiteX2" fmla="*/ 72381 w 10086485"/>
                <a:gd name="connsiteY2" fmla="*/ 3235858 h 3246775"/>
                <a:gd name="connsiteX3" fmla="*/ 51971 w 10086485"/>
                <a:gd name="connsiteY3" fmla="*/ 3246775 h 3246775"/>
                <a:gd name="connsiteX4" fmla="*/ 0 w 10086485"/>
                <a:gd name="connsiteY4" fmla="*/ 3246775 h 3246775"/>
                <a:gd name="connsiteX5" fmla="*/ 72584 w 10086485"/>
                <a:gd name="connsiteY5" fmla="*/ 3207973 h 3246775"/>
                <a:gd name="connsiteX6" fmla="*/ 10086485 w 10086485"/>
                <a:gd name="connsiteY6" fmla="*/ 0 h 3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485" h="3246775">
                  <a:moveTo>
                    <a:pt x="10086485" y="0"/>
                  </a:moveTo>
                  <a:lnTo>
                    <a:pt x="10086485" y="24343"/>
                  </a:lnTo>
                  <a:cubicBezTo>
                    <a:pt x="6636622" y="497056"/>
                    <a:pt x="3262576" y="1580923"/>
                    <a:pt x="72381" y="3235858"/>
                  </a:cubicBezTo>
                  <a:lnTo>
                    <a:pt x="51971" y="3246775"/>
                  </a:lnTo>
                  <a:lnTo>
                    <a:pt x="0" y="3246775"/>
                  </a:lnTo>
                  <a:lnTo>
                    <a:pt x="72584" y="3207973"/>
                  </a:lnTo>
                  <a:cubicBezTo>
                    <a:pt x="3262973" y="1553972"/>
                    <a:pt x="6636820" y="471330"/>
                    <a:pt x="100864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508AE7-F643-814E-8048-5AD307E0C6B4}"/>
              </a:ext>
            </a:extLst>
          </p:cNvPr>
          <p:cNvGrpSpPr/>
          <p:nvPr/>
        </p:nvGrpSpPr>
        <p:grpSpPr>
          <a:xfrm>
            <a:off x="795646" y="3475032"/>
            <a:ext cx="2248496" cy="2640157"/>
            <a:chOff x="795646" y="3809316"/>
            <a:chExt cx="1963802" cy="2305873"/>
          </a:xfrm>
          <a:solidFill>
            <a:srgbClr val="FF6600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882B1F-9B7E-2A49-AE46-7A9A024E7012}"/>
                </a:ext>
              </a:extLst>
            </p:cNvPr>
            <p:cNvSpPr/>
            <p:nvPr/>
          </p:nvSpPr>
          <p:spPr>
            <a:xfrm>
              <a:off x="1058749" y="4043817"/>
              <a:ext cx="1437595" cy="143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AF9B739-CC06-E041-9AEE-F59BC066A821}"/>
                </a:ext>
              </a:extLst>
            </p:cNvPr>
            <p:cNvSpPr/>
            <p:nvPr/>
          </p:nvSpPr>
          <p:spPr>
            <a:xfrm rot="10800000">
              <a:off x="795646" y="3809316"/>
              <a:ext cx="1963802" cy="2305873"/>
            </a:xfrm>
            <a:custGeom>
              <a:avLst/>
              <a:gdLst>
                <a:gd name="connsiteX0" fmla="*/ 549876 w 1099752"/>
                <a:gd name="connsiteY0" fmla="*/ 1115433 h 1291316"/>
                <a:gd name="connsiteX1" fmla="*/ 923869 w 1099752"/>
                <a:gd name="connsiteY1" fmla="*/ 741440 h 1291316"/>
                <a:gd name="connsiteX2" fmla="*/ 549876 w 1099752"/>
                <a:gd name="connsiteY2" fmla="*/ 367447 h 1291316"/>
                <a:gd name="connsiteX3" fmla="*/ 175883 w 1099752"/>
                <a:gd name="connsiteY3" fmla="*/ 741440 h 1291316"/>
                <a:gd name="connsiteX4" fmla="*/ 549876 w 1099752"/>
                <a:gd name="connsiteY4" fmla="*/ 1115433 h 1291316"/>
                <a:gd name="connsiteX5" fmla="*/ 549876 w 1099752"/>
                <a:gd name="connsiteY5" fmla="*/ 1291316 h 1291316"/>
                <a:gd name="connsiteX6" fmla="*/ 0 w 1099752"/>
                <a:gd name="connsiteY6" fmla="*/ 741440 h 1291316"/>
                <a:gd name="connsiteX7" fmla="*/ 335839 w 1099752"/>
                <a:gd name="connsiteY7" fmla="*/ 234776 h 1291316"/>
                <a:gd name="connsiteX8" fmla="*/ 430803 w 1099752"/>
                <a:gd name="connsiteY8" fmla="*/ 205298 h 1291316"/>
                <a:gd name="connsiteX9" fmla="*/ 549876 w 1099752"/>
                <a:gd name="connsiteY9" fmla="*/ 0 h 1291316"/>
                <a:gd name="connsiteX10" fmla="*/ 668949 w 1099752"/>
                <a:gd name="connsiteY10" fmla="*/ 205298 h 1291316"/>
                <a:gd name="connsiteX11" fmla="*/ 763913 w 1099752"/>
                <a:gd name="connsiteY11" fmla="*/ 234776 h 1291316"/>
                <a:gd name="connsiteX12" fmla="*/ 1099752 w 1099752"/>
                <a:gd name="connsiteY12" fmla="*/ 741440 h 1291316"/>
                <a:gd name="connsiteX13" fmla="*/ 549876 w 1099752"/>
                <a:gd name="connsiteY13" fmla="*/ 1291316 h 1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52" h="1291316">
                  <a:moveTo>
                    <a:pt x="549876" y="1115433"/>
                  </a:moveTo>
                  <a:cubicBezTo>
                    <a:pt x="756427" y="1115433"/>
                    <a:pt x="923869" y="947991"/>
                    <a:pt x="923869" y="741440"/>
                  </a:cubicBezTo>
                  <a:cubicBezTo>
                    <a:pt x="923869" y="534889"/>
                    <a:pt x="756427" y="367447"/>
                    <a:pt x="549876" y="367447"/>
                  </a:cubicBezTo>
                  <a:cubicBezTo>
                    <a:pt x="343325" y="367447"/>
                    <a:pt x="175883" y="534889"/>
                    <a:pt x="175883" y="741440"/>
                  </a:cubicBezTo>
                  <a:cubicBezTo>
                    <a:pt x="175883" y="947991"/>
                    <a:pt x="343325" y="1115433"/>
                    <a:pt x="549876" y="1115433"/>
                  </a:cubicBezTo>
                  <a:close/>
                  <a:moveTo>
                    <a:pt x="549876" y="1291316"/>
                  </a:moveTo>
                  <a:cubicBezTo>
                    <a:pt x="246188" y="1291316"/>
                    <a:pt x="0" y="1045128"/>
                    <a:pt x="0" y="741440"/>
                  </a:cubicBezTo>
                  <a:cubicBezTo>
                    <a:pt x="0" y="513674"/>
                    <a:pt x="138481" y="318252"/>
                    <a:pt x="335839" y="234776"/>
                  </a:cubicBezTo>
                  <a:lnTo>
                    <a:pt x="430803" y="205298"/>
                  </a:lnTo>
                  <a:lnTo>
                    <a:pt x="549876" y="0"/>
                  </a:lnTo>
                  <a:lnTo>
                    <a:pt x="668949" y="205298"/>
                  </a:lnTo>
                  <a:lnTo>
                    <a:pt x="763913" y="234776"/>
                  </a:lnTo>
                  <a:cubicBezTo>
                    <a:pt x="961271" y="318252"/>
                    <a:pt x="1099752" y="513674"/>
                    <a:pt x="1099752" y="741440"/>
                  </a:cubicBezTo>
                  <a:cubicBezTo>
                    <a:pt x="1099752" y="1045128"/>
                    <a:pt x="853564" y="1291316"/>
                    <a:pt x="549876" y="12913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D5A6A-0B95-457C-8171-04D947781C0C}"/>
              </a:ext>
            </a:extLst>
          </p:cNvPr>
          <p:cNvGrpSpPr/>
          <p:nvPr/>
        </p:nvGrpSpPr>
        <p:grpSpPr>
          <a:xfrm>
            <a:off x="8019678" y="2237040"/>
            <a:ext cx="1552912" cy="1823411"/>
            <a:chOff x="7070168" y="2420888"/>
            <a:chExt cx="1552912" cy="182341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E98178-A0C5-DC47-9FA1-1D39B116D1FF}"/>
                </a:ext>
              </a:extLst>
            </p:cNvPr>
            <p:cNvGrpSpPr/>
            <p:nvPr/>
          </p:nvGrpSpPr>
          <p:grpSpPr>
            <a:xfrm>
              <a:off x="7070168" y="2420888"/>
              <a:ext cx="1552912" cy="1823411"/>
              <a:chOff x="795646" y="3809316"/>
              <a:chExt cx="1963802" cy="2305873"/>
            </a:xfrm>
            <a:solidFill>
              <a:srgbClr val="FFFF00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0277DC0-3708-E54A-8C49-CB71A77B122D}"/>
                  </a:ext>
                </a:extLst>
              </p:cNvPr>
              <p:cNvSpPr/>
              <p:nvPr/>
            </p:nvSpPr>
            <p:spPr>
              <a:xfrm>
                <a:off x="1058748" y="4082498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64DF30A-3601-7A40-B738-8B86ED842B31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ABD314-84A5-CC4A-A1F3-E6262AE9152C}"/>
                </a:ext>
              </a:extLst>
            </p:cNvPr>
            <p:cNvGrpSpPr/>
            <p:nvPr/>
          </p:nvGrpSpPr>
          <p:grpSpPr>
            <a:xfrm>
              <a:off x="7643512" y="3028286"/>
              <a:ext cx="397763" cy="302794"/>
              <a:chOff x="17083598" y="2386671"/>
              <a:chExt cx="1081851" cy="823555"/>
            </a:xfrm>
            <a:solidFill>
              <a:schemeClr val="bg1"/>
            </a:solidFill>
          </p:grpSpPr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A18C4500-8FF5-F64F-A52D-C13462B15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5376" y="2667430"/>
                <a:ext cx="262040" cy="265783"/>
              </a:xfrm>
              <a:custGeom>
                <a:avLst/>
                <a:gdLst>
                  <a:gd name="T0" fmla="*/ 83434 w 309"/>
                  <a:gd name="T1" fmla="*/ 32306 h 314"/>
                  <a:gd name="T2" fmla="*/ 83434 w 309"/>
                  <a:gd name="T3" fmla="*/ 79329 h 314"/>
                  <a:gd name="T4" fmla="*/ 83434 w 309"/>
                  <a:gd name="T5" fmla="*/ 79329 h 314"/>
                  <a:gd name="T6" fmla="*/ 77680 w 309"/>
                  <a:gd name="T7" fmla="*/ 85790 h 314"/>
                  <a:gd name="T8" fmla="*/ 32367 w 309"/>
                  <a:gd name="T9" fmla="*/ 85790 h 314"/>
                  <a:gd name="T10" fmla="*/ 32367 w 309"/>
                  <a:gd name="T11" fmla="*/ 85790 h 314"/>
                  <a:gd name="T12" fmla="*/ 26612 w 309"/>
                  <a:gd name="T13" fmla="*/ 79329 h 314"/>
                  <a:gd name="T14" fmla="*/ 26612 w 309"/>
                  <a:gd name="T15" fmla="*/ 32306 h 314"/>
                  <a:gd name="T16" fmla="*/ 26612 w 309"/>
                  <a:gd name="T17" fmla="*/ 32306 h 314"/>
                  <a:gd name="T18" fmla="*/ 32367 w 309"/>
                  <a:gd name="T19" fmla="*/ 26204 h 314"/>
                  <a:gd name="T20" fmla="*/ 77680 w 309"/>
                  <a:gd name="T21" fmla="*/ 26204 h 314"/>
                  <a:gd name="T22" fmla="*/ 77680 w 309"/>
                  <a:gd name="T23" fmla="*/ 26204 h 314"/>
                  <a:gd name="T24" fmla="*/ 83434 w 309"/>
                  <a:gd name="T25" fmla="*/ 32306 h 314"/>
                  <a:gd name="T26" fmla="*/ 32367 w 309"/>
                  <a:gd name="T27" fmla="*/ 0 h 314"/>
                  <a:gd name="T28" fmla="*/ 32367 w 309"/>
                  <a:gd name="T29" fmla="*/ 0 h 314"/>
                  <a:gd name="T30" fmla="*/ 0 w 309"/>
                  <a:gd name="T31" fmla="*/ 32306 h 314"/>
                  <a:gd name="T32" fmla="*/ 0 w 309"/>
                  <a:gd name="T33" fmla="*/ 79329 h 314"/>
                  <a:gd name="T34" fmla="*/ 0 w 309"/>
                  <a:gd name="T35" fmla="*/ 79329 h 314"/>
                  <a:gd name="T36" fmla="*/ 32367 w 309"/>
                  <a:gd name="T37" fmla="*/ 112353 h 314"/>
                  <a:gd name="T38" fmla="*/ 77680 w 309"/>
                  <a:gd name="T39" fmla="*/ 112353 h 314"/>
                  <a:gd name="T40" fmla="*/ 77680 w 309"/>
                  <a:gd name="T41" fmla="*/ 112353 h 314"/>
                  <a:gd name="T42" fmla="*/ 110765 w 309"/>
                  <a:gd name="T43" fmla="*/ 79329 h 314"/>
                  <a:gd name="T44" fmla="*/ 110765 w 309"/>
                  <a:gd name="T45" fmla="*/ 32306 h 314"/>
                  <a:gd name="T46" fmla="*/ 110765 w 309"/>
                  <a:gd name="T47" fmla="*/ 32306 h 314"/>
                  <a:gd name="T48" fmla="*/ 77680 w 309"/>
                  <a:gd name="T49" fmla="*/ 0 h 314"/>
                  <a:gd name="T50" fmla="*/ 32367 w 309"/>
                  <a:gd name="T51" fmla="*/ 0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9" h="314">
                    <a:moveTo>
                      <a:pt x="232" y="90"/>
                    </a:moveTo>
                    <a:lnTo>
                      <a:pt x="232" y="221"/>
                    </a:lnTo>
                    <a:cubicBezTo>
                      <a:pt x="232" y="232"/>
                      <a:pt x="225" y="239"/>
                      <a:pt x="216" y="239"/>
                    </a:cubicBezTo>
                    <a:lnTo>
                      <a:pt x="90" y="239"/>
                    </a:lnTo>
                    <a:cubicBezTo>
                      <a:pt x="81" y="239"/>
                      <a:pt x="74" y="232"/>
                      <a:pt x="74" y="221"/>
                    </a:cubicBezTo>
                    <a:lnTo>
                      <a:pt x="74" y="90"/>
                    </a:lnTo>
                    <a:cubicBezTo>
                      <a:pt x="74" y="81"/>
                      <a:pt x="81" y="73"/>
                      <a:pt x="90" y="73"/>
                    </a:cubicBezTo>
                    <a:lnTo>
                      <a:pt x="216" y="73"/>
                    </a:lnTo>
                    <a:cubicBezTo>
                      <a:pt x="225" y="73"/>
                      <a:pt x="232" y="81"/>
                      <a:pt x="232" y="90"/>
                    </a:cubicBezTo>
                    <a:close/>
                    <a:moveTo>
                      <a:pt x="90" y="0"/>
                    </a:moveTo>
                    <a:lnTo>
                      <a:pt x="90" y="0"/>
                    </a:lnTo>
                    <a:cubicBezTo>
                      <a:pt x="40" y="0"/>
                      <a:pt x="0" y="39"/>
                      <a:pt x="0" y="90"/>
                    </a:cubicBezTo>
                    <a:lnTo>
                      <a:pt x="0" y="221"/>
                    </a:lnTo>
                    <a:cubicBezTo>
                      <a:pt x="0" y="272"/>
                      <a:pt x="40" y="313"/>
                      <a:pt x="90" y="313"/>
                    </a:cubicBezTo>
                    <a:lnTo>
                      <a:pt x="216" y="313"/>
                    </a:lnTo>
                    <a:cubicBezTo>
                      <a:pt x="266" y="313"/>
                      <a:pt x="308" y="272"/>
                      <a:pt x="308" y="221"/>
                    </a:cubicBezTo>
                    <a:lnTo>
                      <a:pt x="308" y="90"/>
                    </a:lnTo>
                    <a:cubicBezTo>
                      <a:pt x="308" y="39"/>
                      <a:pt x="266" y="0"/>
                      <a:pt x="216" y="0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F915539D-D915-E54F-8E42-522C2F90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3020" y="2955673"/>
                <a:ext cx="426751" cy="254553"/>
              </a:xfrm>
              <a:custGeom>
                <a:avLst/>
                <a:gdLst>
                  <a:gd name="T0" fmla="*/ 150993 w 501"/>
                  <a:gd name="T1" fmla="*/ 78970 h 298"/>
                  <a:gd name="T2" fmla="*/ 150993 w 501"/>
                  <a:gd name="T3" fmla="*/ 78970 h 298"/>
                  <a:gd name="T4" fmla="*/ 146658 w 501"/>
                  <a:gd name="T5" fmla="*/ 80781 h 298"/>
                  <a:gd name="T6" fmla="*/ 33955 w 501"/>
                  <a:gd name="T7" fmla="*/ 80781 h 298"/>
                  <a:gd name="T8" fmla="*/ 33955 w 501"/>
                  <a:gd name="T9" fmla="*/ 80781 h 298"/>
                  <a:gd name="T10" fmla="*/ 29621 w 501"/>
                  <a:gd name="T11" fmla="*/ 78970 h 298"/>
                  <a:gd name="T12" fmla="*/ 29621 w 501"/>
                  <a:gd name="T13" fmla="*/ 78970 h 298"/>
                  <a:gd name="T14" fmla="*/ 28537 w 501"/>
                  <a:gd name="T15" fmla="*/ 73899 h 298"/>
                  <a:gd name="T16" fmla="*/ 40096 w 501"/>
                  <a:gd name="T17" fmla="*/ 30791 h 298"/>
                  <a:gd name="T18" fmla="*/ 40096 w 501"/>
                  <a:gd name="T19" fmla="*/ 30791 h 298"/>
                  <a:gd name="T20" fmla="*/ 45515 w 501"/>
                  <a:gd name="T21" fmla="*/ 26806 h 298"/>
                  <a:gd name="T22" fmla="*/ 135099 w 501"/>
                  <a:gd name="T23" fmla="*/ 26806 h 298"/>
                  <a:gd name="T24" fmla="*/ 135099 w 501"/>
                  <a:gd name="T25" fmla="*/ 26806 h 298"/>
                  <a:gd name="T26" fmla="*/ 140518 w 501"/>
                  <a:gd name="T27" fmla="*/ 30791 h 298"/>
                  <a:gd name="T28" fmla="*/ 152077 w 501"/>
                  <a:gd name="T29" fmla="*/ 73899 h 298"/>
                  <a:gd name="T30" fmla="*/ 152077 w 501"/>
                  <a:gd name="T31" fmla="*/ 73899 h 298"/>
                  <a:gd name="T32" fmla="*/ 150993 w 501"/>
                  <a:gd name="T33" fmla="*/ 78970 h 298"/>
                  <a:gd name="T34" fmla="*/ 166526 w 501"/>
                  <a:gd name="T35" fmla="*/ 24271 h 298"/>
                  <a:gd name="T36" fmla="*/ 166526 w 501"/>
                  <a:gd name="T37" fmla="*/ 24271 h 298"/>
                  <a:gd name="T38" fmla="*/ 135099 w 501"/>
                  <a:gd name="T39" fmla="*/ 0 h 298"/>
                  <a:gd name="T40" fmla="*/ 45515 w 501"/>
                  <a:gd name="T41" fmla="*/ 0 h 298"/>
                  <a:gd name="T42" fmla="*/ 45515 w 501"/>
                  <a:gd name="T43" fmla="*/ 0 h 298"/>
                  <a:gd name="T44" fmla="*/ 14449 w 501"/>
                  <a:gd name="T45" fmla="*/ 24271 h 298"/>
                  <a:gd name="T46" fmla="*/ 2890 w 501"/>
                  <a:gd name="T47" fmla="*/ 67016 h 298"/>
                  <a:gd name="T48" fmla="*/ 2890 w 501"/>
                  <a:gd name="T49" fmla="*/ 67016 h 298"/>
                  <a:gd name="T50" fmla="*/ 8308 w 501"/>
                  <a:gd name="T51" fmla="*/ 95271 h 298"/>
                  <a:gd name="T52" fmla="*/ 8308 w 501"/>
                  <a:gd name="T53" fmla="*/ 95271 h 298"/>
                  <a:gd name="T54" fmla="*/ 33955 w 501"/>
                  <a:gd name="T55" fmla="*/ 107588 h 298"/>
                  <a:gd name="T56" fmla="*/ 146658 w 501"/>
                  <a:gd name="T57" fmla="*/ 107588 h 298"/>
                  <a:gd name="T58" fmla="*/ 146658 w 501"/>
                  <a:gd name="T59" fmla="*/ 107588 h 298"/>
                  <a:gd name="T60" fmla="*/ 172306 w 501"/>
                  <a:gd name="T61" fmla="*/ 95271 h 298"/>
                  <a:gd name="T62" fmla="*/ 172306 w 501"/>
                  <a:gd name="T63" fmla="*/ 95271 h 298"/>
                  <a:gd name="T64" fmla="*/ 177724 w 501"/>
                  <a:gd name="T65" fmla="*/ 67016 h 298"/>
                  <a:gd name="T66" fmla="*/ 166526 w 501"/>
                  <a:gd name="T67" fmla="*/ 2427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1" h="298">
                    <a:moveTo>
                      <a:pt x="418" y="218"/>
                    </a:moveTo>
                    <a:lnTo>
                      <a:pt x="418" y="218"/>
                    </a:lnTo>
                    <a:cubicBezTo>
                      <a:pt x="416" y="220"/>
                      <a:pt x="412" y="223"/>
                      <a:pt x="406" y="223"/>
                    </a:cubicBezTo>
                    <a:lnTo>
                      <a:pt x="94" y="223"/>
                    </a:lnTo>
                    <a:cubicBezTo>
                      <a:pt x="88" y="223"/>
                      <a:pt x="83" y="220"/>
                      <a:pt x="82" y="218"/>
                    </a:cubicBezTo>
                    <a:cubicBezTo>
                      <a:pt x="81" y="216"/>
                      <a:pt x="77" y="210"/>
                      <a:pt x="79" y="204"/>
                    </a:cubicBezTo>
                    <a:lnTo>
                      <a:pt x="111" y="85"/>
                    </a:lnTo>
                    <a:cubicBezTo>
                      <a:pt x="113" y="78"/>
                      <a:pt x="119" y="74"/>
                      <a:pt x="126" y="74"/>
                    </a:cubicBezTo>
                    <a:lnTo>
                      <a:pt x="374" y="74"/>
                    </a:lnTo>
                    <a:cubicBezTo>
                      <a:pt x="381" y="74"/>
                      <a:pt x="387" y="78"/>
                      <a:pt x="389" y="85"/>
                    </a:cubicBezTo>
                    <a:lnTo>
                      <a:pt x="421" y="204"/>
                    </a:lnTo>
                    <a:cubicBezTo>
                      <a:pt x="423" y="210"/>
                      <a:pt x="419" y="216"/>
                      <a:pt x="418" y="218"/>
                    </a:cubicBezTo>
                    <a:close/>
                    <a:moveTo>
                      <a:pt x="461" y="67"/>
                    </a:moveTo>
                    <a:lnTo>
                      <a:pt x="461" y="67"/>
                    </a:lnTo>
                    <a:cubicBezTo>
                      <a:pt x="449" y="27"/>
                      <a:pt x="414" y="0"/>
                      <a:pt x="374" y="0"/>
                    </a:cubicBezTo>
                    <a:lnTo>
                      <a:pt x="126" y="0"/>
                    </a:lnTo>
                    <a:cubicBezTo>
                      <a:pt x="86" y="0"/>
                      <a:pt x="51" y="27"/>
                      <a:pt x="40" y="67"/>
                    </a:cubicBezTo>
                    <a:lnTo>
                      <a:pt x="8" y="185"/>
                    </a:lnTo>
                    <a:cubicBezTo>
                      <a:pt x="0" y="211"/>
                      <a:pt x="6" y="240"/>
                      <a:pt x="23" y="263"/>
                    </a:cubicBezTo>
                    <a:cubicBezTo>
                      <a:pt x="40" y="285"/>
                      <a:pt x="65" y="297"/>
                      <a:pt x="94" y="297"/>
                    </a:cubicBezTo>
                    <a:lnTo>
                      <a:pt x="406" y="297"/>
                    </a:lnTo>
                    <a:cubicBezTo>
                      <a:pt x="434" y="297"/>
                      <a:pt x="459" y="285"/>
                      <a:pt x="477" y="263"/>
                    </a:cubicBezTo>
                    <a:cubicBezTo>
                      <a:pt x="495" y="240"/>
                      <a:pt x="500" y="211"/>
                      <a:pt x="492" y="185"/>
                    </a:cubicBezTo>
                    <a:lnTo>
                      <a:pt x="46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56490287-D6EA-1E4C-8BA8-65E8B1AF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236" y="2704864"/>
                <a:ext cx="205890" cy="209632"/>
              </a:xfrm>
              <a:custGeom>
                <a:avLst/>
                <a:gdLst>
                  <a:gd name="T0" fmla="*/ 26480 w 244"/>
                  <a:gd name="T1" fmla="*/ 29276 h 249"/>
                  <a:gd name="T2" fmla="*/ 26480 w 244"/>
                  <a:gd name="T3" fmla="*/ 29276 h 249"/>
                  <a:gd name="T4" fmla="*/ 29343 w 244"/>
                  <a:gd name="T5" fmla="*/ 26777 h 249"/>
                  <a:gd name="T6" fmla="*/ 57612 w 244"/>
                  <a:gd name="T7" fmla="*/ 26777 h 249"/>
                  <a:gd name="T8" fmla="*/ 57612 w 244"/>
                  <a:gd name="T9" fmla="*/ 26777 h 249"/>
                  <a:gd name="T10" fmla="*/ 60475 w 244"/>
                  <a:gd name="T11" fmla="*/ 29276 h 249"/>
                  <a:gd name="T12" fmla="*/ 60475 w 244"/>
                  <a:gd name="T13" fmla="*/ 58910 h 249"/>
                  <a:gd name="T14" fmla="*/ 60475 w 244"/>
                  <a:gd name="T15" fmla="*/ 58910 h 249"/>
                  <a:gd name="T16" fmla="*/ 57612 w 244"/>
                  <a:gd name="T17" fmla="*/ 62123 h 249"/>
                  <a:gd name="T18" fmla="*/ 29343 w 244"/>
                  <a:gd name="T19" fmla="*/ 62123 h 249"/>
                  <a:gd name="T20" fmla="*/ 29343 w 244"/>
                  <a:gd name="T21" fmla="*/ 62123 h 249"/>
                  <a:gd name="T22" fmla="*/ 26480 w 244"/>
                  <a:gd name="T23" fmla="*/ 58910 h 249"/>
                  <a:gd name="T24" fmla="*/ 26480 w 244"/>
                  <a:gd name="T25" fmla="*/ 29276 h 249"/>
                  <a:gd name="T26" fmla="*/ 29343 w 244"/>
                  <a:gd name="T27" fmla="*/ 88543 h 249"/>
                  <a:gd name="T28" fmla="*/ 57612 w 244"/>
                  <a:gd name="T29" fmla="*/ 88543 h 249"/>
                  <a:gd name="T30" fmla="*/ 57612 w 244"/>
                  <a:gd name="T31" fmla="*/ 88543 h 249"/>
                  <a:gd name="T32" fmla="*/ 86955 w 244"/>
                  <a:gd name="T33" fmla="*/ 58910 h 249"/>
                  <a:gd name="T34" fmla="*/ 86955 w 244"/>
                  <a:gd name="T35" fmla="*/ 29276 h 249"/>
                  <a:gd name="T36" fmla="*/ 86955 w 244"/>
                  <a:gd name="T37" fmla="*/ 29276 h 249"/>
                  <a:gd name="T38" fmla="*/ 57612 w 244"/>
                  <a:gd name="T39" fmla="*/ 0 h 249"/>
                  <a:gd name="T40" fmla="*/ 29343 w 244"/>
                  <a:gd name="T41" fmla="*/ 0 h 249"/>
                  <a:gd name="T42" fmla="*/ 29343 w 244"/>
                  <a:gd name="T43" fmla="*/ 0 h 249"/>
                  <a:gd name="T44" fmla="*/ 0 w 244"/>
                  <a:gd name="T45" fmla="*/ 29276 h 249"/>
                  <a:gd name="T46" fmla="*/ 0 w 244"/>
                  <a:gd name="T47" fmla="*/ 58910 h 249"/>
                  <a:gd name="T48" fmla="*/ 0 w 244"/>
                  <a:gd name="T49" fmla="*/ 58910 h 249"/>
                  <a:gd name="T50" fmla="*/ 29343 w 244"/>
                  <a:gd name="T51" fmla="*/ 88543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249">
                    <a:moveTo>
                      <a:pt x="74" y="82"/>
                    </a:moveTo>
                    <a:lnTo>
                      <a:pt x="74" y="82"/>
                    </a:lnTo>
                    <a:cubicBezTo>
                      <a:pt x="74" y="77"/>
                      <a:pt x="77" y="75"/>
                      <a:pt x="82" y="75"/>
                    </a:cubicBezTo>
                    <a:lnTo>
                      <a:pt x="161" y="75"/>
                    </a:lnTo>
                    <a:cubicBezTo>
                      <a:pt x="165" y="75"/>
                      <a:pt x="169" y="77"/>
                      <a:pt x="169" y="82"/>
                    </a:cubicBezTo>
                    <a:lnTo>
                      <a:pt x="169" y="165"/>
                    </a:lnTo>
                    <a:cubicBezTo>
                      <a:pt x="169" y="170"/>
                      <a:pt x="165" y="174"/>
                      <a:pt x="161" y="174"/>
                    </a:cubicBezTo>
                    <a:lnTo>
                      <a:pt x="82" y="174"/>
                    </a:lnTo>
                    <a:cubicBezTo>
                      <a:pt x="77" y="174"/>
                      <a:pt x="74" y="170"/>
                      <a:pt x="74" y="165"/>
                    </a:cubicBezTo>
                    <a:lnTo>
                      <a:pt x="74" y="82"/>
                    </a:lnTo>
                    <a:close/>
                    <a:moveTo>
                      <a:pt x="82" y="248"/>
                    </a:moveTo>
                    <a:lnTo>
                      <a:pt x="161" y="248"/>
                    </a:lnTo>
                    <a:cubicBezTo>
                      <a:pt x="206" y="248"/>
                      <a:pt x="243" y="211"/>
                      <a:pt x="243" y="165"/>
                    </a:cubicBezTo>
                    <a:lnTo>
                      <a:pt x="243" y="82"/>
                    </a:lnTo>
                    <a:cubicBezTo>
                      <a:pt x="243" y="37"/>
                      <a:pt x="206" y="0"/>
                      <a:pt x="161" y="0"/>
                    </a:cubicBezTo>
                    <a:lnTo>
                      <a:pt x="82" y="0"/>
                    </a:lnTo>
                    <a:cubicBezTo>
                      <a:pt x="37" y="0"/>
                      <a:pt x="0" y="37"/>
                      <a:pt x="0" y="82"/>
                    </a:cubicBezTo>
                    <a:lnTo>
                      <a:pt x="0" y="165"/>
                    </a:lnTo>
                    <a:cubicBezTo>
                      <a:pt x="0" y="211"/>
                      <a:pt x="37" y="248"/>
                      <a:pt x="8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AC5BD504-A7B6-354B-8E98-7FB15D84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598" y="2936957"/>
                <a:ext cx="325677" cy="202145"/>
              </a:xfrm>
              <a:custGeom>
                <a:avLst/>
                <a:gdLst>
                  <a:gd name="T0" fmla="*/ 109698 w 384"/>
                  <a:gd name="T1" fmla="*/ 58711 h 238"/>
                  <a:gd name="T2" fmla="*/ 28054 w 384"/>
                  <a:gd name="T3" fmla="*/ 58711 h 238"/>
                  <a:gd name="T4" fmla="*/ 28054 w 384"/>
                  <a:gd name="T5" fmla="*/ 58711 h 238"/>
                  <a:gd name="T6" fmla="*/ 28054 w 384"/>
                  <a:gd name="T7" fmla="*/ 57990 h 238"/>
                  <a:gd name="T8" fmla="*/ 36686 w 384"/>
                  <a:gd name="T9" fmla="*/ 27014 h 238"/>
                  <a:gd name="T10" fmla="*/ 36686 w 384"/>
                  <a:gd name="T11" fmla="*/ 27014 h 238"/>
                  <a:gd name="T12" fmla="*/ 36686 w 384"/>
                  <a:gd name="T13" fmla="*/ 27014 h 238"/>
                  <a:gd name="T14" fmla="*/ 101786 w 384"/>
                  <a:gd name="T15" fmla="*/ 27014 h 238"/>
                  <a:gd name="T16" fmla="*/ 101786 w 384"/>
                  <a:gd name="T17" fmla="*/ 27014 h 238"/>
                  <a:gd name="T18" fmla="*/ 101786 w 384"/>
                  <a:gd name="T19" fmla="*/ 27014 h 238"/>
                  <a:gd name="T20" fmla="*/ 110058 w 384"/>
                  <a:gd name="T21" fmla="*/ 57990 h 238"/>
                  <a:gd name="T22" fmla="*/ 110058 w 384"/>
                  <a:gd name="T23" fmla="*/ 57990 h 238"/>
                  <a:gd name="T24" fmla="*/ 109698 w 384"/>
                  <a:gd name="T25" fmla="*/ 58711 h 238"/>
                  <a:gd name="T26" fmla="*/ 127322 w 384"/>
                  <a:gd name="T27" fmla="*/ 20171 h 238"/>
                  <a:gd name="T28" fmla="*/ 127322 w 384"/>
                  <a:gd name="T29" fmla="*/ 20171 h 238"/>
                  <a:gd name="T30" fmla="*/ 101786 w 384"/>
                  <a:gd name="T31" fmla="*/ 0 h 238"/>
                  <a:gd name="T32" fmla="*/ 36686 w 384"/>
                  <a:gd name="T33" fmla="*/ 0 h 238"/>
                  <a:gd name="T34" fmla="*/ 36686 w 384"/>
                  <a:gd name="T35" fmla="*/ 0 h 238"/>
                  <a:gd name="T36" fmla="*/ 10430 w 384"/>
                  <a:gd name="T37" fmla="*/ 20171 h 238"/>
                  <a:gd name="T38" fmla="*/ 2518 w 384"/>
                  <a:gd name="T39" fmla="*/ 51147 h 238"/>
                  <a:gd name="T40" fmla="*/ 2518 w 384"/>
                  <a:gd name="T41" fmla="*/ 51147 h 238"/>
                  <a:gd name="T42" fmla="*/ 6834 w 384"/>
                  <a:gd name="T43" fmla="*/ 74559 h 238"/>
                  <a:gd name="T44" fmla="*/ 6834 w 384"/>
                  <a:gd name="T45" fmla="*/ 74559 h 238"/>
                  <a:gd name="T46" fmla="*/ 28773 w 384"/>
                  <a:gd name="T47" fmla="*/ 85365 h 238"/>
                  <a:gd name="T48" fmla="*/ 109698 w 384"/>
                  <a:gd name="T49" fmla="*/ 85365 h 238"/>
                  <a:gd name="T50" fmla="*/ 109698 w 384"/>
                  <a:gd name="T51" fmla="*/ 85365 h 238"/>
                  <a:gd name="T52" fmla="*/ 131638 w 384"/>
                  <a:gd name="T53" fmla="*/ 74559 h 238"/>
                  <a:gd name="T54" fmla="*/ 131638 w 384"/>
                  <a:gd name="T55" fmla="*/ 74559 h 238"/>
                  <a:gd name="T56" fmla="*/ 135954 w 384"/>
                  <a:gd name="T57" fmla="*/ 51147 h 238"/>
                  <a:gd name="T58" fmla="*/ 127322 w 384"/>
                  <a:gd name="T59" fmla="*/ 20171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4" h="238">
                    <a:moveTo>
                      <a:pt x="305" y="163"/>
                    </a:moveTo>
                    <a:lnTo>
                      <a:pt x="78" y="163"/>
                    </a:lnTo>
                    <a:cubicBezTo>
                      <a:pt x="78" y="163"/>
                      <a:pt x="78" y="163"/>
                      <a:pt x="78" y="161"/>
                    </a:cubicBezTo>
                    <a:lnTo>
                      <a:pt x="102" y="75"/>
                    </a:lnTo>
                    <a:lnTo>
                      <a:pt x="283" y="75"/>
                    </a:lnTo>
                    <a:lnTo>
                      <a:pt x="306" y="161"/>
                    </a:lnTo>
                    <a:cubicBezTo>
                      <a:pt x="306" y="163"/>
                      <a:pt x="305" y="163"/>
                      <a:pt x="305" y="163"/>
                    </a:cubicBezTo>
                    <a:close/>
                    <a:moveTo>
                      <a:pt x="354" y="56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3" y="0"/>
                    </a:cubicBezTo>
                    <a:lnTo>
                      <a:pt x="102" y="0"/>
                    </a:lnTo>
                    <a:cubicBezTo>
                      <a:pt x="69" y="0"/>
                      <a:pt x="38" y="23"/>
                      <a:pt x="29" y="56"/>
                    </a:cubicBezTo>
                    <a:lnTo>
                      <a:pt x="7" y="142"/>
                    </a:lnTo>
                    <a:cubicBezTo>
                      <a:pt x="0" y="164"/>
                      <a:pt x="6" y="189"/>
                      <a:pt x="19" y="207"/>
                    </a:cubicBezTo>
                    <a:cubicBezTo>
                      <a:pt x="34" y="226"/>
                      <a:pt x="56" y="237"/>
                      <a:pt x="80" y="237"/>
                    </a:cubicBezTo>
                    <a:lnTo>
                      <a:pt x="305" y="237"/>
                    </a:lnTo>
                    <a:cubicBezTo>
                      <a:pt x="329" y="237"/>
                      <a:pt x="351" y="226"/>
                      <a:pt x="366" y="207"/>
                    </a:cubicBezTo>
                    <a:cubicBezTo>
                      <a:pt x="379" y="189"/>
                      <a:pt x="383" y="164"/>
                      <a:pt x="378" y="142"/>
                    </a:cubicBezTo>
                    <a:lnTo>
                      <a:pt x="354" y="5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8908EE25-180C-B847-A242-D06EC0891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9667" y="2704864"/>
                <a:ext cx="209632" cy="209632"/>
              </a:xfrm>
              <a:custGeom>
                <a:avLst/>
                <a:gdLst>
                  <a:gd name="T0" fmla="*/ 61686 w 245"/>
                  <a:gd name="T1" fmla="*/ 29276 h 249"/>
                  <a:gd name="T2" fmla="*/ 61686 w 245"/>
                  <a:gd name="T3" fmla="*/ 58910 h 249"/>
                  <a:gd name="T4" fmla="*/ 61686 w 245"/>
                  <a:gd name="T5" fmla="*/ 58910 h 249"/>
                  <a:gd name="T6" fmla="*/ 58420 w 245"/>
                  <a:gd name="T7" fmla="*/ 62123 h 249"/>
                  <a:gd name="T8" fmla="*/ 30117 w 245"/>
                  <a:gd name="T9" fmla="*/ 62123 h 249"/>
                  <a:gd name="T10" fmla="*/ 30117 w 245"/>
                  <a:gd name="T11" fmla="*/ 62123 h 249"/>
                  <a:gd name="T12" fmla="*/ 27214 w 245"/>
                  <a:gd name="T13" fmla="*/ 58910 h 249"/>
                  <a:gd name="T14" fmla="*/ 27214 w 245"/>
                  <a:gd name="T15" fmla="*/ 29276 h 249"/>
                  <a:gd name="T16" fmla="*/ 27214 w 245"/>
                  <a:gd name="T17" fmla="*/ 29276 h 249"/>
                  <a:gd name="T18" fmla="*/ 30117 w 245"/>
                  <a:gd name="T19" fmla="*/ 26777 h 249"/>
                  <a:gd name="T20" fmla="*/ 58420 w 245"/>
                  <a:gd name="T21" fmla="*/ 26777 h 249"/>
                  <a:gd name="T22" fmla="*/ 58420 w 245"/>
                  <a:gd name="T23" fmla="*/ 26777 h 249"/>
                  <a:gd name="T24" fmla="*/ 61686 w 245"/>
                  <a:gd name="T25" fmla="*/ 29276 h 249"/>
                  <a:gd name="T26" fmla="*/ 0 w 245"/>
                  <a:gd name="T27" fmla="*/ 29276 h 249"/>
                  <a:gd name="T28" fmla="*/ 0 w 245"/>
                  <a:gd name="T29" fmla="*/ 58910 h 249"/>
                  <a:gd name="T30" fmla="*/ 0 w 245"/>
                  <a:gd name="T31" fmla="*/ 58910 h 249"/>
                  <a:gd name="T32" fmla="*/ 30117 w 245"/>
                  <a:gd name="T33" fmla="*/ 88543 h 249"/>
                  <a:gd name="T34" fmla="*/ 58420 w 245"/>
                  <a:gd name="T35" fmla="*/ 88543 h 249"/>
                  <a:gd name="T36" fmla="*/ 58420 w 245"/>
                  <a:gd name="T37" fmla="*/ 88543 h 249"/>
                  <a:gd name="T38" fmla="*/ 88537 w 245"/>
                  <a:gd name="T39" fmla="*/ 58910 h 249"/>
                  <a:gd name="T40" fmla="*/ 88537 w 245"/>
                  <a:gd name="T41" fmla="*/ 29276 h 249"/>
                  <a:gd name="T42" fmla="*/ 88537 w 245"/>
                  <a:gd name="T43" fmla="*/ 29276 h 249"/>
                  <a:gd name="T44" fmla="*/ 58420 w 245"/>
                  <a:gd name="T45" fmla="*/ 0 h 249"/>
                  <a:gd name="T46" fmla="*/ 30117 w 245"/>
                  <a:gd name="T47" fmla="*/ 0 h 249"/>
                  <a:gd name="T48" fmla="*/ 30117 w 245"/>
                  <a:gd name="T49" fmla="*/ 0 h 249"/>
                  <a:gd name="T50" fmla="*/ 0 w 245"/>
                  <a:gd name="T51" fmla="*/ 29276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5" h="249">
                    <a:moveTo>
                      <a:pt x="170" y="82"/>
                    </a:moveTo>
                    <a:lnTo>
                      <a:pt x="170" y="165"/>
                    </a:lnTo>
                    <a:cubicBezTo>
                      <a:pt x="170" y="170"/>
                      <a:pt x="166" y="174"/>
                      <a:pt x="161" y="174"/>
                    </a:cubicBezTo>
                    <a:lnTo>
                      <a:pt x="83" y="174"/>
                    </a:lnTo>
                    <a:cubicBezTo>
                      <a:pt x="79" y="174"/>
                      <a:pt x="75" y="170"/>
                      <a:pt x="75" y="165"/>
                    </a:cubicBezTo>
                    <a:lnTo>
                      <a:pt x="75" y="82"/>
                    </a:lnTo>
                    <a:cubicBezTo>
                      <a:pt x="75" y="77"/>
                      <a:pt x="79" y="75"/>
                      <a:pt x="83" y="75"/>
                    </a:cubicBezTo>
                    <a:lnTo>
                      <a:pt x="161" y="75"/>
                    </a:lnTo>
                    <a:cubicBezTo>
                      <a:pt x="166" y="75"/>
                      <a:pt x="170" y="77"/>
                      <a:pt x="170" y="82"/>
                    </a:cubicBezTo>
                    <a:close/>
                    <a:moveTo>
                      <a:pt x="0" y="82"/>
                    </a:moveTo>
                    <a:lnTo>
                      <a:pt x="0" y="165"/>
                    </a:lnTo>
                    <a:cubicBezTo>
                      <a:pt x="0" y="211"/>
                      <a:pt x="37" y="248"/>
                      <a:pt x="83" y="248"/>
                    </a:cubicBezTo>
                    <a:lnTo>
                      <a:pt x="161" y="248"/>
                    </a:lnTo>
                    <a:cubicBezTo>
                      <a:pt x="207" y="248"/>
                      <a:pt x="244" y="211"/>
                      <a:pt x="244" y="165"/>
                    </a:cubicBezTo>
                    <a:lnTo>
                      <a:pt x="244" y="82"/>
                    </a:lnTo>
                    <a:cubicBezTo>
                      <a:pt x="244" y="37"/>
                      <a:pt x="207" y="0"/>
                      <a:pt x="161" y="0"/>
                    </a:cubicBezTo>
                    <a:lnTo>
                      <a:pt x="83" y="0"/>
                    </a:lnTo>
                    <a:cubicBezTo>
                      <a:pt x="37" y="0"/>
                      <a:pt x="0" y="37"/>
                      <a:pt x="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E087F1D9-2C82-B947-8150-F9F1DB6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9772" y="2936957"/>
                <a:ext cx="325677" cy="202145"/>
              </a:xfrm>
              <a:custGeom>
                <a:avLst/>
                <a:gdLst>
                  <a:gd name="T0" fmla="*/ 109413 w 385"/>
                  <a:gd name="T1" fmla="*/ 58711 h 238"/>
                  <a:gd name="T2" fmla="*/ 28340 w 385"/>
                  <a:gd name="T3" fmla="*/ 58711 h 238"/>
                  <a:gd name="T4" fmla="*/ 28340 w 385"/>
                  <a:gd name="T5" fmla="*/ 58711 h 238"/>
                  <a:gd name="T6" fmla="*/ 28340 w 385"/>
                  <a:gd name="T7" fmla="*/ 57990 h 238"/>
                  <a:gd name="T8" fmla="*/ 36232 w 385"/>
                  <a:gd name="T9" fmla="*/ 27014 h 238"/>
                  <a:gd name="T10" fmla="*/ 36232 w 385"/>
                  <a:gd name="T11" fmla="*/ 27014 h 238"/>
                  <a:gd name="T12" fmla="*/ 36591 w 385"/>
                  <a:gd name="T13" fmla="*/ 27014 h 238"/>
                  <a:gd name="T14" fmla="*/ 101163 w 385"/>
                  <a:gd name="T15" fmla="*/ 27014 h 238"/>
                  <a:gd name="T16" fmla="*/ 101163 w 385"/>
                  <a:gd name="T17" fmla="*/ 27014 h 238"/>
                  <a:gd name="T18" fmla="*/ 101521 w 385"/>
                  <a:gd name="T19" fmla="*/ 27014 h 238"/>
                  <a:gd name="T20" fmla="*/ 109413 w 385"/>
                  <a:gd name="T21" fmla="*/ 57990 h 238"/>
                  <a:gd name="T22" fmla="*/ 109413 w 385"/>
                  <a:gd name="T23" fmla="*/ 57990 h 238"/>
                  <a:gd name="T24" fmla="*/ 109413 w 385"/>
                  <a:gd name="T25" fmla="*/ 58711 h 238"/>
                  <a:gd name="T26" fmla="*/ 135601 w 385"/>
                  <a:gd name="T27" fmla="*/ 51147 h 238"/>
                  <a:gd name="T28" fmla="*/ 126991 w 385"/>
                  <a:gd name="T29" fmla="*/ 20171 h 238"/>
                  <a:gd name="T30" fmla="*/ 126991 w 385"/>
                  <a:gd name="T31" fmla="*/ 20171 h 238"/>
                  <a:gd name="T32" fmla="*/ 101163 w 385"/>
                  <a:gd name="T33" fmla="*/ 0 h 238"/>
                  <a:gd name="T34" fmla="*/ 36591 w 385"/>
                  <a:gd name="T35" fmla="*/ 0 h 238"/>
                  <a:gd name="T36" fmla="*/ 36591 w 385"/>
                  <a:gd name="T37" fmla="*/ 0 h 238"/>
                  <a:gd name="T38" fmla="*/ 10762 w 385"/>
                  <a:gd name="T39" fmla="*/ 20171 h 238"/>
                  <a:gd name="T40" fmla="*/ 2511 w 385"/>
                  <a:gd name="T41" fmla="*/ 51147 h 238"/>
                  <a:gd name="T42" fmla="*/ 2511 w 385"/>
                  <a:gd name="T43" fmla="*/ 51147 h 238"/>
                  <a:gd name="T44" fmla="*/ 7175 w 385"/>
                  <a:gd name="T45" fmla="*/ 74559 h 238"/>
                  <a:gd name="T46" fmla="*/ 7175 w 385"/>
                  <a:gd name="T47" fmla="*/ 74559 h 238"/>
                  <a:gd name="T48" fmla="*/ 28340 w 385"/>
                  <a:gd name="T49" fmla="*/ 85365 h 238"/>
                  <a:gd name="T50" fmla="*/ 109413 w 385"/>
                  <a:gd name="T51" fmla="*/ 85365 h 238"/>
                  <a:gd name="T52" fmla="*/ 109413 w 385"/>
                  <a:gd name="T53" fmla="*/ 85365 h 238"/>
                  <a:gd name="T54" fmla="*/ 130937 w 385"/>
                  <a:gd name="T55" fmla="*/ 74559 h 238"/>
                  <a:gd name="T56" fmla="*/ 130937 w 385"/>
                  <a:gd name="T57" fmla="*/ 74559 h 238"/>
                  <a:gd name="T58" fmla="*/ 135601 w 385"/>
                  <a:gd name="T59" fmla="*/ 51147 h 2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5" h="238">
                    <a:moveTo>
                      <a:pt x="305" y="163"/>
                    </a:moveTo>
                    <a:lnTo>
                      <a:pt x="79" y="163"/>
                    </a:lnTo>
                    <a:cubicBezTo>
                      <a:pt x="79" y="163"/>
                      <a:pt x="77" y="163"/>
                      <a:pt x="79" y="161"/>
                    </a:cubicBezTo>
                    <a:lnTo>
                      <a:pt x="101" y="75"/>
                    </a:lnTo>
                    <a:cubicBezTo>
                      <a:pt x="102" y="75"/>
                      <a:pt x="102" y="75"/>
                      <a:pt x="102" y="75"/>
                    </a:cubicBezTo>
                    <a:lnTo>
                      <a:pt x="282" y="75"/>
                    </a:lnTo>
                    <a:lnTo>
                      <a:pt x="283" y="75"/>
                    </a:lnTo>
                    <a:lnTo>
                      <a:pt x="305" y="161"/>
                    </a:lnTo>
                    <a:cubicBezTo>
                      <a:pt x="307" y="163"/>
                      <a:pt x="305" y="163"/>
                      <a:pt x="305" y="163"/>
                    </a:cubicBezTo>
                    <a:close/>
                    <a:moveTo>
                      <a:pt x="378" y="142"/>
                    </a:moveTo>
                    <a:lnTo>
                      <a:pt x="354" y="56"/>
                    </a:lnTo>
                    <a:cubicBezTo>
                      <a:pt x="345" y="23"/>
                      <a:pt x="316" y="0"/>
                      <a:pt x="282" y="0"/>
                    </a:cubicBezTo>
                    <a:lnTo>
                      <a:pt x="102" y="0"/>
                    </a:lnTo>
                    <a:cubicBezTo>
                      <a:pt x="68" y="0"/>
                      <a:pt x="39" y="23"/>
                      <a:pt x="30" y="56"/>
                    </a:cubicBezTo>
                    <a:lnTo>
                      <a:pt x="7" y="142"/>
                    </a:lnTo>
                    <a:cubicBezTo>
                      <a:pt x="0" y="164"/>
                      <a:pt x="5" y="189"/>
                      <a:pt x="20" y="207"/>
                    </a:cubicBezTo>
                    <a:cubicBezTo>
                      <a:pt x="35" y="226"/>
                      <a:pt x="55" y="237"/>
                      <a:pt x="79" y="237"/>
                    </a:cubicBezTo>
                    <a:lnTo>
                      <a:pt x="305" y="237"/>
                    </a:lnTo>
                    <a:cubicBezTo>
                      <a:pt x="329" y="237"/>
                      <a:pt x="350" y="226"/>
                      <a:pt x="365" y="207"/>
                    </a:cubicBezTo>
                    <a:cubicBezTo>
                      <a:pt x="380" y="189"/>
                      <a:pt x="384" y="164"/>
                      <a:pt x="378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6EA9579F-5BE9-644F-B381-102BACF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4565" y="2386671"/>
                <a:ext cx="763660" cy="288246"/>
              </a:xfrm>
              <a:custGeom>
                <a:avLst/>
                <a:gdLst>
                  <a:gd name="T0" fmla="*/ 9366 w 899"/>
                  <a:gd name="T1" fmla="*/ 118653 h 341"/>
                  <a:gd name="T2" fmla="*/ 9366 w 899"/>
                  <a:gd name="T3" fmla="*/ 118653 h 341"/>
                  <a:gd name="T4" fmla="*/ 27018 w 899"/>
                  <a:gd name="T5" fmla="*/ 112201 h 341"/>
                  <a:gd name="T6" fmla="*/ 27018 w 899"/>
                  <a:gd name="T7" fmla="*/ 112201 h 341"/>
                  <a:gd name="T8" fmla="*/ 80692 w 899"/>
                  <a:gd name="T9" fmla="*/ 50186 h 341"/>
                  <a:gd name="T10" fmla="*/ 80692 w 899"/>
                  <a:gd name="T11" fmla="*/ 50186 h 341"/>
                  <a:gd name="T12" fmla="*/ 162105 w 899"/>
                  <a:gd name="T13" fmla="*/ 26527 h 341"/>
                  <a:gd name="T14" fmla="*/ 162105 w 899"/>
                  <a:gd name="T15" fmla="*/ 26527 h 341"/>
                  <a:gd name="T16" fmla="*/ 242797 w 899"/>
                  <a:gd name="T17" fmla="*/ 50186 h 341"/>
                  <a:gd name="T18" fmla="*/ 242797 w 899"/>
                  <a:gd name="T19" fmla="*/ 50186 h 341"/>
                  <a:gd name="T20" fmla="*/ 295752 w 899"/>
                  <a:gd name="T21" fmla="*/ 111125 h 341"/>
                  <a:gd name="T22" fmla="*/ 295752 w 899"/>
                  <a:gd name="T23" fmla="*/ 111125 h 341"/>
                  <a:gd name="T24" fmla="*/ 314124 w 899"/>
                  <a:gd name="T25" fmla="*/ 117936 h 341"/>
                  <a:gd name="T26" fmla="*/ 314124 w 899"/>
                  <a:gd name="T27" fmla="*/ 117936 h 341"/>
                  <a:gd name="T28" fmla="*/ 320608 w 899"/>
                  <a:gd name="T29" fmla="*/ 99654 h 341"/>
                  <a:gd name="T30" fmla="*/ 320608 w 899"/>
                  <a:gd name="T31" fmla="*/ 99654 h 341"/>
                  <a:gd name="T32" fmla="*/ 256847 w 899"/>
                  <a:gd name="T33" fmla="*/ 27961 h 341"/>
                  <a:gd name="T34" fmla="*/ 256847 w 899"/>
                  <a:gd name="T35" fmla="*/ 27961 h 341"/>
                  <a:gd name="T36" fmla="*/ 162105 w 899"/>
                  <a:gd name="T37" fmla="*/ 0 h 341"/>
                  <a:gd name="T38" fmla="*/ 162105 w 899"/>
                  <a:gd name="T39" fmla="*/ 0 h 341"/>
                  <a:gd name="T40" fmla="*/ 65923 w 899"/>
                  <a:gd name="T41" fmla="*/ 27961 h 341"/>
                  <a:gd name="T42" fmla="*/ 65923 w 899"/>
                  <a:gd name="T43" fmla="*/ 27961 h 341"/>
                  <a:gd name="T44" fmla="*/ 2522 w 899"/>
                  <a:gd name="T45" fmla="*/ 101088 h 341"/>
                  <a:gd name="T46" fmla="*/ 2522 w 899"/>
                  <a:gd name="T47" fmla="*/ 101088 h 341"/>
                  <a:gd name="T48" fmla="*/ 9366 w 899"/>
                  <a:gd name="T49" fmla="*/ 118653 h 3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9" h="341">
                    <a:moveTo>
                      <a:pt x="26" y="331"/>
                    </a:moveTo>
                    <a:lnTo>
                      <a:pt x="26" y="331"/>
                    </a:lnTo>
                    <a:cubicBezTo>
                      <a:pt x="45" y="340"/>
                      <a:pt x="69" y="326"/>
                      <a:pt x="75" y="313"/>
                    </a:cubicBezTo>
                    <a:cubicBezTo>
                      <a:pt x="108" y="242"/>
                      <a:pt x="159" y="183"/>
                      <a:pt x="224" y="140"/>
                    </a:cubicBezTo>
                    <a:cubicBezTo>
                      <a:pt x="292" y="97"/>
                      <a:pt x="369" y="74"/>
                      <a:pt x="450" y="74"/>
                    </a:cubicBezTo>
                    <a:cubicBezTo>
                      <a:pt x="528" y="74"/>
                      <a:pt x="606" y="97"/>
                      <a:pt x="674" y="140"/>
                    </a:cubicBezTo>
                    <a:cubicBezTo>
                      <a:pt x="737" y="182"/>
                      <a:pt x="789" y="241"/>
                      <a:pt x="821" y="310"/>
                    </a:cubicBezTo>
                    <a:cubicBezTo>
                      <a:pt x="830" y="329"/>
                      <a:pt x="853" y="337"/>
                      <a:pt x="872" y="329"/>
                    </a:cubicBezTo>
                    <a:cubicBezTo>
                      <a:pt x="890" y="319"/>
                      <a:pt x="898" y="297"/>
                      <a:pt x="890" y="278"/>
                    </a:cubicBezTo>
                    <a:cubicBezTo>
                      <a:pt x="851" y="196"/>
                      <a:pt x="789" y="127"/>
                      <a:pt x="713" y="78"/>
                    </a:cubicBezTo>
                    <a:cubicBezTo>
                      <a:pt x="635" y="26"/>
                      <a:pt x="543" y="0"/>
                      <a:pt x="450" y="0"/>
                    </a:cubicBezTo>
                    <a:cubicBezTo>
                      <a:pt x="355" y="0"/>
                      <a:pt x="263" y="28"/>
                      <a:pt x="183" y="78"/>
                    </a:cubicBezTo>
                    <a:cubicBezTo>
                      <a:pt x="106" y="128"/>
                      <a:pt x="45" y="199"/>
                      <a:pt x="7" y="282"/>
                    </a:cubicBezTo>
                    <a:cubicBezTo>
                      <a:pt x="0" y="300"/>
                      <a:pt x="7" y="322"/>
                      <a:pt x="26" y="3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4611C-BD8A-49D8-AC9C-18A446BDC499}"/>
              </a:ext>
            </a:extLst>
          </p:cNvPr>
          <p:cNvGrpSpPr/>
          <p:nvPr/>
        </p:nvGrpSpPr>
        <p:grpSpPr>
          <a:xfrm>
            <a:off x="4419040" y="2683477"/>
            <a:ext cx="1963802" cy="2305873"/>
            <a:chOff x="3839789" y="2783960"/>
            <a:chExt cx="1963802" cy="2305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27E7B8E-7D19-C240-ADB9-4692F8FF7B63}"/>
                </a:ext>
              </a:extLst>
            </p:cNvPr>
            <p:cNvGrpSpPr/>
            <p:nvPr/>
          </p:nvGrpSpPr>
          <p:grpSpPr>
            <a:xfrm>
              <a:off x="3839789" y="2783960"/>
              <a:ext cx="1963802" cy="2305873"/>
              <a:chOff x="795646" y="3809316"/>
              <a:chExt cx="1963802" cy="2305873"/>
            </a:xfrm>
            <a:solidFill>
              <a:schemeClr val="bg2">
                <a:lumMod val="5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C602BBA-6129-0648-A7BB-938FD16EF6A6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09A73B-C3AB-A745-9EFA-4AAB898DB66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05FB52D-1BBE-CD44-999A-589BC7311B5B}"/>
                </a:ext>
              </a:extLst>
            </p:cNvPr>
            <p:cNvGrpSpPr/>
            <p:nvPr/>
          </p:nvGrpSpPr>
          <p:grpSpPr>
            <a:xfrm>
              <a:off x="4623495" y="3581714"/>
              <a:ext cx="396388" cy="370235"/>
              <a:chOff x="8657130" y="2323034"/>
              <a:chExt cx="1078109" cy="1006982"/>
            </a:xfrm>
            <a:solidFill>
              <a:schemeClr val="bg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5552A8-7688-B441-97D0-39FCEB5F1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7130" y="2323034"/>
                <a:ext cx="1078109" cy="1006982"/>
              </a:xfrm>
              <a:custGeom>
                <a:avLst/>
                <a:gdLst>
                  <a:gd name="T0" fmla="*/ 228239 w 1268"/>
                  <a:gd name="T1" fmla="*/ 347237 h 1188"/>
                  <a:gd name="T2" fmla="*/ 228239 w 1268"/>
                  <a:gd name="T3" fmla="*/ 347237 h 1188"/>
                  <a:gd name="T4" fmla="*/ 198673 w 1268"/>
                  <a:gd name="T5" fmla="*/ 345440 h 1188"/>
                  <a:gd name="T6" fmla="*/ 198673 w 1268"/>
                  <a:gd name="T7" fmla="*/ 345440 h 1188"/>
                  <a:gd name="T8" fmla="*/ 183890 w 1268"/>
                  <a:gd name="T9" fmla="*/ 350832 h 1188"/>
                  <a:gd name="T10" fmla="*/ 183890 w 1268"/>
                  <a:gd name="T11" fmla="*/ 350832 h 1188"/>
                  <a:gd name="T12" fmla="*/ 119709 w 1268"/>
                  <a:gd name="T13" fmla="*/ 389294 h 1188"/>
                  <a:gd name="T14" fmla="*/ 119709 w 1268"/>
                  <a:gd name="T15" fmla="*/ 389294 h 1188"/>
                  <a:gd name="T16" fmla="*/ 72835 w 1268"/>
                  <a:gd name="T17" fmla="*/ 398280 h 1188"/>
                  <a:gd name="T18" fmla="*/ 72835 w 1268"/>
                  <a:gd name="T19" fmla="*/ 398280 h 1188"/>
                  <a:gd name="T20" fmla="*/ 90503 w 1268"/>
                  <a:gd name="T21" fmla="*/ 380307 h 1188"/>
                  <a:gd name="T22" fmla="*/ 90503 w 1268"/>
                  <a:gd name="T23" fmla="*/ 380307 h 1188"/>
                  <a:gd name="T24" fmla="*/ 107449 w 1268"/>
                  <a:gd name="T25" fmla="*/ 333937 h 1188"/>
                  <a:gd name="T26" fmla="*/ 107449 w 1268"/>
                  <a:gd name="T27" fmla="*/ 333937 h 1188"/>
                  <a:gd name="T28" fmla="*/ 106368 w 1268"/>
                  <a:gd name="T29" fmla="*/ 322435 h 1188"/>
                  <a:gd name="T30" fmla="*/ 106368 w 1268"/>
                  <a:gd name="T31" fmla="*/ 322435 h 1188"/>
                  <a:gd name="T32" fmla="*/ 98796 w 1268"/>
                  <a:gd name="T33" fmla="*/ 309494 h 1188"/>
                  <a:gd name="T34" fmla="*/ 98796 w 1268"/>
                  <a:gd name="T35" fmla="*/ 309494 h 1188"/>
                  <a:gd name="T36" fmla="*/ 26682 w 1268"/>
                  <a:gd name="T37" fmla="*/ 186559 h 1188"/>
                  <a:gd name="T38" fmla="*/ 26682 w 1268"/>
                  <a:gd name="T39" fmla="*/ 186559 h 1188"/>
                  <a:gd name="T40" fmla="*/ 228239 w 1268"/>
                  <a:gd name="T41" fmla="*/ 26600 h 1188"/>
                  <a:gd name="T42" fmla="*/ 228239 w 1268"/>
                  <a:gd name="T43" fmla="*/ 26600 h 1188"/>
                  <a:gd name="T44" fmla="*/ 429797 w 1268"/>
                  <a:gd name="T45" fmla="*/ 186559 h 1188"/>
                  <a:gd name="T46" fmla="*/ 429797 w 1268"/>
                  <a:gd name="T47" fmla="*/ 186559 h 1188"/>
                  <a:gd name="T48" fmla="*/ 228239 w 1268"/>
                  <a:gd name="T49" fmla="*/ 347237 h 1188"/>
                  <a:gd name="T50" fmla="*/ 388692 w 1268"/>
                  <a:gd name="T51" fmla="*/ 53559 h 1188"/>
                  <a:gd name="T52" fmla="*/ 388692 w 1268"/>
                  <a:gd name="T53" fmla="*/ 53559 h 1188"/>
                  <a:gd name="T54" fmla="*/ 228239 w 1268"/>
                  <a:gd name="T55" fmla="*/ 0 h 1188"/>
                  <a:gd name="T56" fmla="*/ 228239 w 1268"/>
                  <a:gd name="T57" fmla="*/ 0 h 1188"/>
                  <a:gd name="T58" fmla="*/ 67787 w 1268"/>
                  <a:gd name="T59" fmla="*/ 53559 h 1188"/>
                  <a:gd name="T60" fmla="*/ 67787 w 1268"/>
                  <a:gd name="T61" fmla="*/ 53559 h 1188"/>
                  <a:gd name="T62" fmla="*/ 0 w 1268"/>
                  <a:gd name="T63" fmla="*/ 186559 h 1188"/>
                  <a:gd name="T64" fmla="*/ 0 w 1268"/>
                  <a:gd name="T65" fmla="*/ 186559 h 1188"/>
                  <a:gd name="T66" fmla="*/ 80046 w 1268"/>
                  <a:gd name="T67" fmla="*/ 329264 h 1188"/>
                  <a:gd name="T68" fmla="*/ 80046 w 1268"/>
                  <a:gd name="T69" fmla="*/ 329264 h 1188"/>
                  <a:gd name="T70" fmla="*/ 80407 w 1268"/>
                  <a:gd name="T71" fmla="*/ 333937 h 1188"/>
                  <a:gd name="T72" fmla="*/ 80407 w 1268"/>
                  <a:gd name="T73" fmla="*/ 333937 h 1188"/>
                  <a:gd name="T74" fmla="*/ 38941 w 1268"/>
                  <a:gd name="T75" fmla="*/ 388934 h 1188"/>
                  <a:gd name="T76" fmla="*/ 38941 w 1268"/>
                  <a:gd name="T77" fmla="*/ 388934 h 1188"/>
                  <a:gd name="T78" fmla="*/ 28485 w 1268"/>
                  <a:gd name="T79" fmla="*/ 406548 h 1188"/>
                  <a:gd name="T80" fmla="*/ 28485 w 1268"/>
                  <a:gd name="T81" fmla="*/ 406548 h 1188"/>
                  <a:gd name="T82" fmla="*/ 34615 w 1268"/>
                  <a:gd name="T83" fmla="*/ 421286 h 1188"/>
                  <a:gd name="T84" fmla="*/ 34615 w 1268"/>
                  <a:gd name="T85" fmla="*/ 421286 h 1188"/>
                  <a:gd name="T86" fmla="*/ 48677 w 1268"/>
                  <a:gd name="T87" fmla="*/ 426678 h 1188"/>
                  <a:gd name="T88" fmla="*/ 48677 w 1268"/>
                  <a:gd name="T89" fmla="*/ 426678 h 1188"/>
                  <a:gd name="T90" fmla="*/ 49758 w 1268"/>
                  <a:gd name="T91" fmla="*/ 426678 h 1188"/>
                  <a:gd name="T92" fmla="*/ 49758 w 1268"/>
                  <a:gd name="T93" fmla="*/ 426678 h 1188"/>
                  <a:gd name="T94" fmla="*/ 199755 w 1268"/>
                  <a:gd name="T95" fmla="*/ 372399 h 1188"/>
                  <a:gd name="T96" fmla="*/ 199755 w 1268"/>
                  <a:gd name="T97" fmla="*/ 372399 h 1188"/>
                  <a:gd name="T98" fmla="*/ 228239 w 1268"/>
                  <a:gd name="T99" fmla="*/ 374197 h 1188"/>
                  <a:gd name="T100" fmla="*/ 228239 w 1268"/>
                  <a:gd name="T101" fmla="*/ 374197 h 1188"/>
                  <a:gd name="T102" fmla="*/ 388692 w 1268"/>
                  <a:gd name="T103" fmla="*/ 320278 h 1188"/>
                  <a:gd name="T104" fmla="*/ 388692 w 1268"/>
                  <a:gd name="T105" fmla="*/ 320278 h 1188"/>
                  <a:gd name="T106" fmla="*/ 456839 w 1268"/>
                  <a:gd name="T107" fmla="*/ 186559 h 1188"/>
                  <a:gd name="T108" fmla="*/ 456839 w 1268"/>
                  <a:gd name="T109" fmla="*/ 186559 h 1188"/>
                  <a:gd name="T110" fmla="*/ 388692 w 1268"/>
                  <a:gd name="T111" fmla="*/ 53559 h 1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8" h="1188">
                    <a:moveTo>
                      <a:pt x="633" y="966"/>
                    </a:moveTo>
                    <a:lnTo>
                      <a:pt x="633" y="966"/>
                    </a:lnTo>
                    <a:cubicBezTo>
                      <a:pt x="606" y="966"/>
                      <a:pt x="577" y="965"/>
                      <a:pt x="551" y="961"/>
                    </a:cubicBezTo>
                    <a:cubicBezTo>
                      <a:pt x="535" y="959"/>
                      <a:pt x="522" y="965"/>
                      <a:pt x="510" y="976"/>
                    </a:cubicBezTo>
                    <a:cubicBezTo>
                      <a:pt x="458" y="1026"/>
                      <a:pt x="400" y="1062"/>
                      <a:pt x="332" y="1083"/>
                    </a:cubicBezTo>
                    <a:cubicBezTo>
                      <a:pt x="293" y="1095"/>
                      <a:pt x="251" y="1104"/>
                      <a:pt x="202" y="1108"/>
                    </a:cubicBezTo>
                    <a:cubicBezTo>
                      <a:pt x="221" y="1094"/>
                      <a:pt x="237" y="1076"/>
                      <a:pt x="251" y="1058"/>
                    </a:cubicBezTo>
                    <a:cubicBezTo>
                      <a:pt x="282" y="1018"/>
                      <a:pt x="298" y="974"/>
                      <a:pt x="298" y="929"/>
                    </a:cubicBezTo>
                    <a:cubicBezTo>
                      <a:pt x="298" y="917"/>
                      <a:pt x="296" y="907"/>
                      <a:pt x="295" y="897"/>
                    </a:cubicBezTo>
                    <a:cubicBezTo>
                      <a:pt x="293" y="882"/>
                      <a:pt x="286" y="870"/>
                      <a:pt x="274" y="861"/>
                    </a:cubicBezTo>
                    <a:cubicBezTo>
                      <a:pt x="146" y="777"/>
                      <a:pt x="74" y="651"/>
                      <a:pt x="74" y="519"/>
                    </a:cubicBezTo>
                    <a:cubicBezTo>
                      <a:pt x="74" y="273"/>
                      <a:pt x="324" y="74"/>
                      <a:pt x="633" y="74"/>
                    </a:cubicBezTo>
                    <a:cubicBezTo>
                      <a:pt x="942" y="74"/>
                      <a:pt x="1192" y="273"/>
                      <a:pt x="1192" y="519"/>
                    </a:cubicBezTo>
                    <a:cubicBezTo>
                      <a:pt x="1192" y="766"/>
                      <a:pt x="942" y="966"/>
                      <a:pt x="633" y="966"/>
                    </a:cubicBezTo>
                    <a:close/>
                    <a:moveTo>
                      <a:pt x="1078" y="149"/>
                    </a:moveTo>
                    <a:lnTo>
                      <a:pt x="1078" y="149"/>
                    </a:lnTo>
                    <a:cubicBezTo>
                      <a:pt x="958" y="53"/>
                      <a:pt x="801" y="0"/>
                      <a:pt x="633" y="0"/>
                    </a:cubicBezTo>
                    <a:cubicBezTo>
                      <a:pt x="465" y="0"/>
                      <a:pt x="307" y="53"/>
                      <a:pt x="188" y="149"/>
                    </a:cubicBezTo>
                    <a:cubicBezTo>
                      <a:pt x="67" y="248"/>
                      <a:pt x="0" y="380"/>
                      <a:pt x="0" y="519"/>
                    </a:cubicBezTo>
                    <a:cubicBezTo>
                      <a:pt x="0" y="673"/>
                      <a:pt x="80" y="817"/>
                      <a:pt x="222" y="916"/>
                    </a:cubicBezTo>
                    <a:cubicBezTo>
                      <a:pt x="223" y="920"/>
                      <a:pt x="223" y="925"/>
                      <a:pt x="223" y="929"/>
                    </a:cubicBezTo>
                    <a:cubicBezTo>
                      <a:pt x="223" y="974"/>
                      <a:pt x="193" y="1038"/>
                      <a:pt x="108" y="1082"/>
                    </a:cubicBezTo>
                    <a:cubicBezTo>
                      <a:pt x="91" y="1092"/>
                      <a:pt x="79" y="1110"/>
                      <a:pt x="79" y="1131"/>
                    </a:cubicBezTo>
                    <a:cubicBezTo>
                      <a:pt x="79" y="1147"/>
                      <a:pt x="85" y="1162"/>
                      <a:pt x="96" y="1172"/>
                    </a:cubicBezTo>
                    <a:cubicBezTo>
                      <a:pt x="107" y="1183"/>
                      <a:pt x="120" y="1187"/>
                      <a:pt x="135" y="1187"/>
                    </a:cubicBezTo>
                    <a:cubicBezTo>
                      <a:pt x="137" y="1187"/>
                      <a:pt x="137" y="1187"/>
                      <a:pt x="138" y="1187"/>
                    </a:cubicBezTo>
                    <a:cubicBezTo>
                      <a:pt x="268" y="1183"/>
                      <a:pt x="419" y="1160"/>
                      <a:pt x="554" y="1036"/>
                    </a:cubicBezTo>
                    <a:cubicBezTo>
                      <a:pt x="579" y="1039"/>
                      <a:pt x="606" y="1041"/>
                      <a:pt x="633" y="1041"/>
                    </a:cubicBezTo>
                    <a:cubicBezTo>
                      <a:pt x="801" y="1041"/>
                      <a:pt x="959" y="987"/>
                      <a:pt x="1078" y="891"/>
                    </a:cubicBezTo>
                    <a:cubicBezTo>
                      <a:pt x="1199" y="792"/>
                      <a:pt x="1267" y="660"/>
                      <a:pt x="1267" y="519"/>
                    </a:cubicBezTo>
                    <a:cubicBezTo>
                      <a:pt x="1267" y="380"/>
                      <a:pt x="1199" y="248"/>
                      <a:pt x="107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6D9B85D-14FC-D241-86B9-030E6429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7993" y="2629995"/>
                <a:ext cx="640126" cy="325677"/>
              </a:xfrm>
              <a:custGeom>
                <a:avLst/>
                <a:gdLst>
                  <a:gd name="T0" fmla="*/ 228144 w 752"/>
                  <a:gd name="T1" fmla="*/ 111067 h 383"/>
                  <a:gd name="T2" fmla="*/ 244388 w 752"/>
                  <a:gd name="T3" fmla="*/ 95200 h 383"/>
                  <a:gd name="T4" fmla="*/ 109740 w 752"/>
                  <a:gd name="T5" fmla="*/ 111067 h 383"/>
                  <a:gd name="T6" fmla="*/ 93857 w 752"/>
                  <a:gd name="T7" fmla="*/ 95200 h 383"/>
                  <a:gd name="T8" fmla="*/ 109740 w 752"/>
                  <a:gd name="T9" fmla="*/ 111067 h 383"/>
                  <a:gd name="T10" fmla="*/ 42596 w 752"/>
                  <a:gd name="T11" fmla="*/ 27406 h 383"/>
                  <a:gd name="T12" fmla="*/ 26352 w 752"/>
                  <a:gd name="T13" fmla="*/ 42912 h 383"/>
                  <a:gd name="T14" fmla="*/ 162083 w 752"/>
                  <a:gd name="T15" fmla="*/ 27406 h 383"/>
                  <a:gd name="T16" fmla="*/ 177244 w 752"/>
                  <a:gd name="T17" fmla="*/ 42912 h 383"/>
                  <a:gd name="T18" fmla="*/ 162083 w 752"/>
                  <a:gd name="T19" fmla="*/ 27406 h 383"/>
                  <a:gd name="T20" fmla="*/ 225617 w 752"/>
                  <a:gd name="T21" fmla="*/ 68515 h 383"/>
                  <a:gd name="T22" fmla="*/ 221285 w 752"/>
                  <a:gd name="T23" fmla="*/ 68515 h 383"/>
                  <a:gd name="T24" fmla="*/ 203597 w 752"/>
                  <a:gd name="T25" fmla="*/ 50845 h 383"/>
                  <a:gd name="T26" fmla="*/ 204679 w 752"/>
                  <a:gd name="T27" fmla="*/ 24882 h 383"/>
                  <a:gd name="T28" fmla="*/ 180132 w 752"/>
                  <a:gd name="T29" fmla="*/ 0 h 383"/>
                  <a:gd name="T30" fmla="*/ 159195 w 752"/>
                  <a:gd name="T31" fmla="*/ 0 h 383"/>
                  <a:gd name="T32" fmla="*/ 135009 w 752"/>
                  <a:gd name="T33" fmla="*/ 45436 h 383"/>
                  <a:gd name="T34" fmla="*/ 135731 w 752"/>
                  <a:gd name="T35" fmla="*/ 51206 h 383"/>
                  <a:gd name="T36" fmla="*/ 118043 w 752"/>
                  <a:gd name="T37" fmla="*/ 68876 h 383"/>
                  <a:gd name="T38" fmla="*/ 91330 w 752"/>
                  <a:gd name="T39" fmla="*/ 68515 h 383"/>
                  <a:gd name="T40" fmla="*/ 86637 w 752"/>
                  <a:gd name="T41" fmla="*/ 68876 h 383"/>
                  <a:gd name="T42" fmla="*/ 68948 w 752"/>
                  <a:gd name="T43" fmla="*/ 51206 h 383"/>
                  <a:gd name="T44" fmla="*/ 69309 w 752"/>
                  <a:gd name="T45" fmla="*/ 24882 h 383"/>
                  <a:gd name="T46" fmla="*/ 44762 w 752"/>
                  <a:gd name="T47" fmla="*/ 0 h 383"/>
                  <a:gd name="T48" fmla="*/ 23825 w 752"/>
                  <a:gd name="T49" fmla="*/ 0 h 383"/>
                  <a:gd name="T50" fmla="*/ 0 w 752"/>
                  <a:gd name="T51" fmla="*/ 45436 h 383"/>
                  <a:gd name="T52" fmla="*/ 23825 w 752"/>
                  <a:gd name="T53" fmla="*/ 69597 h 383"/>
                  <a:gd name="T54" fmla="*/ 44762 w 752"/>
                  <a:gd name="T55" fmla="*/ 69597 h 383"/>
                  <a:gd name="T56" fmla="*/ 67866 w 752"/>
                  <a:gd name="T57" fmla="*/ 87988 h 383"/>
                  <a:gd name="T58" fmla="*/ 67144 w 752"/>
                  <a:gd name="T59" fmla="*/ 92315 h 383"/>
                  <a:gd name="T60" fmla="*/ 67144 w 752"/>
                  <a:gd name="T61" fmla="*/ 113230 h 383"/>
                  <a:gd name="T62" fmla="*/ 112267 w 752"/>
                  <a:gd name="T63" fmla="*/ 137751 h 383"/>
                  <a:gd name="T64" fmla="*/ 136814 w 752"/>
                  <a:gd name="T65" fmla="*/ 113230 h 383"/>
                  <a:gd name="T66" fmla="*/ 136814 w 752"/>
                  <a:gd name="T67" fmla="*/ 92315 h 383"/>
                  <a:gd name="T68" fmla="*/ 155585 w 752"/>
                  <a:gd name="T69" fmla="*/ 69597 h 383"/>
                  <a:gd name="T70" fmla="*/ 159195 w 752"/>
                  <a:gd name="T71" fmla="*/ 69597 h 383"/>
                  <a:gd name="T72" fmla="*/ 180132 w 752"/>
                  <a:gd name="T73" fmla="*/ 69597 h 383"/>
                  <a:gd name="T74" fmla="*/ 202153 w 752"/>
                  <a:gd name="T75" fmla="*/ 87267 h 383"/>
                  <a:gd name="T76" fmla="*/ 201431 w 752"/>
                  <a:gd name="T77" fmla="*/ 92315 h 383"/>
                  <a:gd name="T78" fmla="*/ 201431 w 752"/>
                  <a:gd name="T79" fmla="*/ 113230 h 383"/>
                  <a:gd name="T80" fmla="*/ 246193 w 752"/>
                  <a:gd name="T81" fmla="*/ 137751 h 383"/>
                  <a:gd name="T82" fmla="*/ 271101 w 752"/>
                  <a:gd name="T83" fmla="*/ 113230 h 383"/>
                  <a:gd name="T84" fmla="*/ 271101 w 752"/>
                  <a:gd name="T85" fmla="*/ 92315 h 3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2" h="383">
                    <a:moveTo>
                      <a:pt x="677" y="308"/>
                    </a:moveTo>
                    <a:lnTo>
                      <a:pt x="632" y="308"/>
                    </a:lnTo>
                    <a:lnTo>
                      <a:pt x="632" y="264"/>
                    </a:lnTo>
                    <a:lnTo>
                      <a:pt x="677" y="264"/>
                    </a:lnTo>
                    <a:lnTo>
                      <a:pt x="677" y="308"/>
                    </a:lnTo>
                    <a:close/>
                    <a:moveTo>
                      <a:pt x="304" y="308"/>
                    </a:moveTo>
                    <a:lnTo>
                      <a:pt x="260" y="308"/>
                    </a:lnTo>
                    <a:lnTo>
                      <a:pt x="260" y="264"/>
                    </a:lnTo>
                    <a:lnTo>
                      <a:pt x="304" y="264"/>
                    </a:lnTo>
                    <a:lnTo>
                      <a:pt x="304" y="308"/>
                    </a:lnTo>
                    <a:close/>
                    <a:moveTo>
                      <a:pt x="73" y="76"/>
                    </a:moveTo>
                    <a:lnTo>
                      <a:pt x="118" y="76"/>
                    </a:lnTo>
                    <a:lnTo>
                      <a:pt x="118" y="119"/>
                    </a:lnTo>
                    <a:lnTo>
                      <a:pt x="73" y="119"/>
                    </a:lnTo>
                    <a:lnTo>
                      <a:pt x="73" y="76"/>
                    </a:lnTo>
                    <a:close/>
                    <a:moveTo>
                      <a:pt x="449" y="76"/>
                    </a:moveTo>
                    <a:lnTo>
                      <a:pt x="491" y="76"/>
                    </a:lnTo>
                    <a:lnTo>
                      <a:pt x="491" y="119"/>
                    </a:lnTo>
                    <a:lnTo>
                      <a:pt x="449" y="119"/>
                    </a:lnTo>
                    <a:lnTo>
                      <a:pt x="449" y="76"/>
                    </a:lnTo>
                    <a:close/>
                    <a:moveTo>
                      <a:pt x="682" y="190"/>
                    </a:moveTo>
                    <a:lnTo>
                      <a:pt x="625" y="190"/>
                    </a:lnTo>
                    <a:cubicBezTo>
                      <a:pt x="622" y="190"/>
                      <a:pt x="617" y="190"/>
                      <a:pt x="613" y="190"/>
                    </a:cubicBezTo>
                    <a:lnTo>
                      <a:pt x="564" y="141"/>
                    </a:lnTo>
                    <a:cubicBezTo>
                      <a:pt x="565" y="137"/>
                      <a:pt x="567" y="132"/>
                      <a:pt x="567" y="126"/>
                    </a:cubicBezTo>
                    <a:lnTo>
                      <a:pt x="567" y="69"/>
                    </a:lnTo>
                    <a:cubicBezTo>
                      <a:pt x="567" y="32"/>
                      <a:pt x="536" y="0"/>
                      <a:pt x="499" y="0"/>
                    </a:cubicBezTo>
                    <a:lnTo>
                      <a:pt x="441" y="0"/>
                    </a:lnTo>
                    <a:cubicBezTo>
                      <a:pt x="404" y="0"/>
                      <a:pt x="374" y="32"/>
                      <a:pt x="374" y="69"/>
                    </a:cubicBezTo>
                    <a:lnTo>
                      <a:pt x="374" y="126"/>
                    </a:lnTo>
                    <a:cubicBezTo>
                      <a:pt x="374" y="132"/>
                      <a:pt x="374" y="137"/>
                      <a:pt x="376" y="142"/>
                    </a:cubicBezTo>
                    <a:lnTo>
                      <a:pt x="327" y="191"/>
                    </a:lnTo>
                    <a:cubicBezTo>
                      <a:pt x="323" y="190"/>
                      <a:pt x="317" y="190"/>
                      <a:pt x="311" y="190"/>
                    </a:cubicBezTo>
                    <a:lnTo>
                      <a:pt x="253" y="190"/>
                    </a:lnTo>
                    <a:cubicBezTo>
                      <a:pt x="248" y="190"/>
                      <a:pt x="244" y="190"/>
                      <a:pt x="240" y="191"/>
                    </a:cubicBezTo>
                    <a:lnTo>
                      <a:pt x="191" y="142"/>
                    </a:lnTo>
                    <a:cubicBezTo>
                      <a:pt x="191" y="137"/>
                      <a:pt x="192" y="132"/>
                      <a:pt x="192" y="126"/>
                    </a:cubicBezTo>
                    <a:lnTo>
                      <a:pt x="192" y="69"/>
                    </a:lnTo>
                    <a:cubicBezTo>
                      <a:pt x="192" y="32"/>
                      <a:pt x="161" y="0"/>
                      <a:pt x="124" y="0"/>
                    </a:cubicBezTo>
                    <a:lnTo>
                      <a:pt x="66" y="0"/>
                    </a:lnTo>
                    <a:cubicBezTo>
                      <a:pt x="29" y="0"/>
                      <a:pt x="0" y="32"/>
                      <a:pt x="0" y="69"/>
                    </a:cubicBezTo>
                    <a:lnTo>
                      <a:pt x="0" y="126"/>
                    </a:lnTo>
                    <a:cubicBezTo>
                      <a:pt x="0" y="163"/>
                      <a:pt x="29" y="193"/>
                      <a:pt x="66" y="193"/>
                    </a:cubicBezTo>
                    <a:lnTo>
                      <a:pt x="124" y="193"/>
                    </a:lnTo>
                    <a:cubicBezTo>
                      <a:pt x="129" y="193"/>
                      <a:pt x="132" y="193"/>
                      <a:pt x="136" y="193"/>
                    </a:cubicBezTo>
                    <a:lnTo>
                      <a:pt x="188" y="244"/>
                    </a:lnTo>
                    <a:cubicBezTo>
                      <a:pt x="186" y="248"/>
                      <a:pt x="186" y="252"/>
                      <a:pt x="186" y="256"/>
                    </a:cubicBezTo>
                    <a:lnTo>
                      <a:pt x="186" y="314"/>
                    </a:lnTo>
                    <a:cubicBezTo>
                      <a:pt x="186" y="351"/>
                      <a:pt x="216" y="382"/>
                      <a:pt x="253" y="382"/>
                    </a:cubicBezTo>
                    <a:lnTo>
                      <a:pt x="311" y="382"/>
                    </a:lnTo>
                    <a:cubicBezTo>
                      <a:pt x="348" y="382"/>
                      <a:pt x="379" y="351"/>
                      <a:pt x="379" y="314"/>
                    </a:cubicBezTo>
                    <a:lnTo>
                      <a:pt x="379" y="256"/>
                    </a:lnTo>
                    <a:cubicBezTo>
                      <a:pt x="379" y="253"/>
                      <a:pt x="377" y="249"/>
                      <a:pt x="377" y="246"/>
                    </a:cubicBezTo>
                    <a:lnTo>
                      <a:pt x="431" y="193"/>
                    </a:lnTo>
                    <a:cubicBezTo>
                      <a:pt x="434" y="193"/>
                      <a:pt x="438" y="193"/>
                      <a:pt x="441" y="193"/>
                    </a:cubicBezTo>
                    <a:lnTo>
                      <a:pt x="499" y="193"/>
                    </a:lnTo>
                    <a:cubicBezTo>
                      <a:pt x="503" y="193"/>
                      <a:pt x="506" y="193"/>
                      <a:pt x="511" y="193"/>
                    </a:cubicBezTo>
                    <a:lnTo>
                      <a:pt x="560" y="242"/>
                    </a:lnTo>
                    <a:cubicBezTo>
                      <a:pt x="558" y="246"/>
                      <a:pt x="558" y="252"/>
                      <a:pt x="558" y="256"/>
                    </a:cubicBezTo>
                    <a:lnTo>
                      <a:pt x="558" y="314"/>
                    </a:lnTo>
                    <a:cubicBezTo>
                      <a:pt x="558" y="351"/>
                      <a:pt x="588" y="382"/>
                      <a:pt x="625" y="382"/>
                    </a:cubicBezTo>
                    <a:lnTo>
                      <a:pt x="682" y="382"/>
                    </a:lnTo>
                    <a:cubicBezTo>
                      <a:pt x="721" y="382"/>
                      <a:pt x="751" y="351"/>
                      <a:pt x="751" y="314"/>
                    </a:cubicBezTo>
                    <a:lnTo>
                      <a:pt x="751" y="256"/>
                    </a:lnTo>
                    <a:cubicBezTo>
                      <a:pt x="751" y="219"/>
                      <a:pt x="721" y="190"/>
                      <a:pt x="68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BF43C8-EF87-8D4B-82DC-E53CDBE96360}"/>
              </a:ext>
            </a:extLst>
          </p:cNvPr>
          <p:cNvGrpSpPr/>
          <p:nvPr/>
        </p:nvGrpSpPr>
        <p:grpSpPr>
          <a:xfrm>
            <a:off x="1721783" y="4456064"/>
            <a:ext cx="396388" cy="396387"/>
            <a:chOff x="1946912" y="3046958"/>
            <a:chExt cx="702984" cy="702983"/>
          </a:xfrm>
          <a:solidFill>
            <a:schemeClr val="bg1"/>
          </a:solidFill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268587B-1F14-0048-BA2A-ABBAD433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8A82404-B5FB-9446-BB71-408261E1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7CE35C-A247-4548-B08A-F65DB7DA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CD668-B4F7-47E8-ACBB-3D1339CE7C82}"/>
              </a:ext>
            </a:extLst>
          </p:cNvPr>
          <p:cNvGrpSpPr/>
          <p:nvPr/>
        </p:nvGrpSpPr>
        <p:grpSpPr>
          <a:xfrm>
            <a:off x="10352770" y="1980809"/>
            <a:ext cx="1427030" cy="1675602"/>
            <a:chOff x="9491918" y="2091230"/>
            <a:chExt cx="1427030" cy="167560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E3BF3F-BA17-EF44-B5DB-9FD45B76DB38}"/>
                </a:ext>
              </a:extLst>
            </p:cNvPr>
            <p:cNvGrpSpPr/>
            <p:nvPr/>
          </p:nvGrpSpPr>
          <p:grpSpPr>
            <a:xfrm>
              <a:off x="9491918" y="2091230"/>
              <a:ext cx="1427030" cy="1675602"/>
              <a:chOff x="795646" y="3809316"/>
              <a:chExt cx="1963802" cy="2305873"/>
            </a:xfrm>
            <a:solidFill>
              <a:schemeClr val="accent2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1B2E88-3106-7647-82C1-56B43EA135BA}"/>
                  </a:ext>
                </a:extLst>
              </p:cNvPr>
              <p:cNvSpPr/>
              <p:nvPr/>
            </p:nvSpPr>
            <p:spPr>
              <a:xfrm>
                <a:off x="1058749" y="4043817"/>
                <a:ext cx="1437595" cy="14375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625E9CC-0AFD-374B-90A9-BEF94F163CA0}"/>
                  </a:ext>
                </a:extLst>
              </p:cNvPr>
              <p:cNvSpPr/>
              <p:nvPr/>
            </p:nvSpPr>
            <p:spPr>
              <a:xfrm rot="10800000">
                <a:off x="795646" y="3809316"/>
                <a:ext cx="1963802" cy="2305873"/>
              </a:xfrm>
              <a:custGeom>
                <a:avLst/>
                <a:gdLst>
                  <a:gd name="connsiteX0" fmla="*/ 549876 w 1099752"/>
                  <a:gd name="connsiteY0" fmla="*/ 1115433 h 1291316"/>
                  <a:gd name="connsiteX1" fmla="*/ 923869 w 1099752"/>
                  <a:gd name="connsiteY1" fmla="*/ 741440 h 1291316"/>
                  <a:gd name="connsiteX2" fmla="*/ 549876 w 1099752"/>
                  <a:gd name="connsiteY2" fmla="*/ 367447 h 1291316"/>
                  <a:gd name="connsiteX3" fmla="*/ 175883 w 1099752"/>
                  <a:gd name="connsiteY3" fmla="*/ 741440 h 1291316"/>
                  <a:gd name="connsiteX4" fmla="*/ 549876 w 1099752"/>
                  <a:gd name="connsiteY4" fmla="*/ 1115433 h 1291316"/>
                  <a:gd name="connsiteX5" fmla="*/ 549876 w 1099752"/>
                  <a:gd name="connsiteY5" fmla="*/ 1291316 h 1291316"/>
                  <a:gd name="connsiteX6" fmla="*/ 0 w 1099752"/>
                  <a:gd name="connsiteY6" fmla="*/ 741440 h 1291316"/>
                  <a:gd name="connsiteX7" fmla="*/ 335839 w 1099752"/>
                  <a:gd name="connsiteY7" fmla="*/ 234776 h 1291316"/>
                  <a:gd name="connsiteX8" fmla="*/ 430803 w 1099752"/>
                  <a:gd name="connsiteY8" fmla="*/ 205298 h 1291316"/>
                  <a:gd name="connsiteX9" fmla="*/ 549876 w 1099752"/>
                  <a:gd name="connsiteY9" fmla="*/ 0 h 1291316"/>
                  <a:gd name="connsiteX10" fmla="*/ 668949 w 1099752"/>
                  <a:gd name="connsiteY10" fmla="*/ 205298 h 1291316"/>
                  <a:gd name="connsiteX11" fmla="*/ 763913 w 1099752"/>
                  <a:gd name="connsiteY11" fmla="*/ 234776 h 1291316"/>
                  <a:gd name="connsiteX12" fmla="*/ 1099752 w 1099752"/>
                  <a:gd name="connsiteY12" fmla="*/ 741440 h 1291316"/>
                  <a:gd name="connsiteX13" fmla="*/ 549876 w 1099752"/>
                  <a:gd name="connsiteY13" fmla="*/ 1291316 h 129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9752" h="1291316">
                    <a:moveTo>
                      <a:pt x="549876" y="1115433"/>
                    </a:moveTo>
                    <a:cubicBezTo>
                      <a:pt x="756427" y="1115433"/>
                      <a:pt x="923869" y="947991"/>
                      <a:pt x="923869" y="741440"/>
                    </a:cubicBezTo>
                    <a:cubicBezTo>
                      <a:pt x="923869" y="534889"/>
                      <a:pt x="756427" y="367447"/>
                      <a:pt x="549876" y="367447"/>
                    </a:cubicBezTo>
                    <a:cubicBezTo>
                      <a:pt x="343325" y="367447"/>
                      <a:pt x="175883" y="534889"/>
                      <a:pt x="175883" y="741440"/>
                    </a:cubicBezTo>
                    <a:cubicBezTo>
                      <a:pt x="175883" y="947991"/>
                      <a:pt x="343325" y="1115433"/>
                      <a:pt x="549876" y="1115433"/>
                    </a:cubicBezTo>
                    <a:close/>
                    <a:moveTo>
                      <a:pt x="549876" y="1291316"/>
                    </a:moveTo>
                    <a:cubicBezTo>
                      <a:pt x="246188" y="1291316"/>
                      <a:pt x="0" y="1045128"/>
                      <a:pt x="0" y="741440"/>
                    </a:cubicBezTo>
                    <a:cubicBezTo>
                      <a:pt x="0" y="513674"/>
                      <a:pt x="138481" y="318252"/>
                      <a:pt x="335839" y="234776"/>
                    </a:cubicBezTo>
                    <a:lnTo>
                      <a:pt x="430803" y="205298"/>
                    </a:lnTo>
                    <a:lnTo>
                      <a:pt x="549876" y="0"/>
                    </a:lnTo>
                    <a:lnTo>
                      <a:pt x="668949" y="205298"/>
                    </a:lnTo>
                    <a:lnTo>
                      <a:pt x="763913" y="234776"/>
                    </a:lnTo>
                    <a:cubicBezTo>
                      <a:pt x="961271" y="318252"/>
                      <a:pt x="1099752" y="513674"/>
                      <a:pt x="1099752" y="741440"/>
                    </a:cubicBezTo>
                    <a:cubicBezTo>
                      <a:pt x="1099752" y="1045128"/>
                      <a:pt x="853564" y="1291316"/>
                      <a:pt x="549876" y="12913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E604E49-55C6-8140-87B5-48FCA2F940C9}"/>
                </a:ext>
              </a:extLst>
            </p:cNvPr>
            <p:cNvGrpSpPr/>
            <p:nvPr/>
          </p:nvGrpSpPr>
          <p:grpSpPr>
            <a:xfrm>
              <a:off x="10026183" y="2638074"/>
              <a:ext cx="350606" cy="353040"/>
              <a:chOff x="5231890" y="4370690"/>
              <a:chExt cx="1078109" cy="1085596"/>
            </a:xfrm>
            <a:solidFill>
              <a:schemeClr val="bg1"/>
            </a:solidFill>
          </p:grpSpPr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DC5566D3-3234-524B-9089-B8D2B0319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890" y="4378177"/>
                <a:ext cx="1078109" cy="1078109"/>
              </a:xfrm>
              <a:custGeom>
                <a:avLst/>
                <a:gdLst>
                  <a:gd name="T0" fmla="*/ 443509 w 1269"/>
                  <a:gd name="T1" fmla="*/ 430157 h 1268"/>
                  <a:gd name="T2" fmla="*/ 46477 w 1269"/>
                  <a:gd name="T3" fmla="*/ 430157 h 1268"/>
                  <a:gd name="T4" fmla="*/ 46477 w 1269"/>
                  <a:gd name="T5" fmla="*/ 430157 h 1268"/>
                  <a:gd name="T6" fmla="*/ 26661 w 1269"/>
                  <a:gd name="T7" fmla="*/ 410326 h 1268"/>
                  <a:gd name="T8" fmla="*/ 26661 w 1269"/>
                  <a:gd name="T9" fmla="*/ 12980 h 1268"/>
                  <a:gd name="T10" fmla="*/ 26661 w 1269"/>
                  <a:gd name="T11" fmla="*/ 12980 h 1268"/>
                  <a:gd name="T12" fmla="*/ 13330 w 1269"/>
                  <a:gd name="T13" fmla="*/ 0 h 1268"/>
                  <a:gd name="T14" fmla="*/ 13330 w 1269"/>
                  <a:gd name="T15" fmla="*/ 0 h 1268"/>
                  <a:gd name="T16" fmla="*/ 0 w 1269"/>
                  <a:gd name="T17" fmla="*/ 12980 h 1268"/>
                  <a:gd name="T18" fmla="*/ 0 w 1269"/>
                  <a:gd name="T19" fmla="*/ 410326 h 1268"/>
                  <a:gd name="T20" fmla="*/ 0 w 1269"/>
                  <a:gd name="T21" fmla="*/ 410326 h 1268"/>
                  <a:gd name="T22" fmla="*/ 46477 w 1269"/>
                  <a:gd name="T23" fmla="*/ 456839 h 1268"/>
                  <a:gd name="T24" fmla="*/ 443509 w 1269"/>
                  <a:gd name="T25" fmla="*/ 456839 h 1268"/>
                  <a:gd name="T26" fmla="*/ 443509 w 1269"/>
                  <a:gd name="T27" fmla="*/ 456839 h 1268"/>
                  <a:gd name="T28" fmla="*/ 456840 w 1269"/>
                  <a:gd name="T29" fmla="*/ 443498 h 1268"/>
                  <a:gd name="T30" fmla="*/ 456840 w 1269"/>
                  <a:gd name="T31" fmla="*/ 443498 h 1268"/>
                  <a:gd name="T32" fmla="*/ 443509 w 1269"/>
                  <a:gd name="T33" fmla="*/ 430157 h 1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9" h="1268">
                    <a:moveTo>
                      <a:pt x="1231" y="1193"/>
                    </a:moveTo>
                    <a:lnTo>
                      <a:pt x="129" y="1193"/>
                    </a:lnTo>
                    <a:cubicBezTo>
                      <a:pt x="99" y="1193"/>
                      <a:pt x="74" y="1168"/>
                      <a:pt x="74" y="1138"/>
                    </a:cubicBezTo>
                    <a:lnTo>
                      <a:pt x="74" y="36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1138"/>
                    </a:lnTo>
                    <a:cubicBezTo>
                      <a:pt x="0" y="1209"/>
                      <a:pt x="58" y="1267"/>
                      <a:pt x="129" y="1267"/>
                    </a:cubicBezTo>
                    <a:lnTo>
                      <a:pt x="1231" y="1267"/>
                    </a:lnTo>
                    <a:cubicBezTo>
                      <a:pt x="1250" y="1267"/>
                      <a:pt x="1268" y="1251"/>
                      <a:pt x="1268" y="1230"/>
                    </a:cubicBezTo>
                    <a:cubicBezTo>
                      <a:pt x="1268" y="1209"/>
                      <a:pt x="1250" y="1193"/>
                      <a:pt x="1231" y="11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C390127A-433B-454D-A7E3-BA601B0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48" y="4748778"/>
                <a:ext cx="63637" cy="576489"/>
              </a:xfrm>
              <a:custGeom>
                <a:avLst/>
                <a:gdLst>
                  <a:gd name="T0" fmla="*/ 13314 w 75"/>
                  <a:gd name="T1" fmla="*/ 244115 h 679"/>
                  <a:gd name="T2" fmla="*/ 13314 w 75"/>
                  <a:gd name="T3" fmla="*/ 244115 h 679"/>
                  <a:gd name="T4" fmla="*/ 26627 w 75"/>
                  <a:gd name="T5" fmla="*/ 230433 h 679"/>
                  <a:gd name="T6" fmla="*/ 26627 w 75"/>
                  <a:gd name="T7" fmla="*/ 13322 h 679"/>
                  <a:gd name="T8" fmla="*/ 26627 w 75"/>
                  <a:gd name="T9" fmla="*/ 13322 h 679"/>
                  <a:gd name="T10" fmla="*/ 13314 w 75"/>
                  <a:gd name="T11" fmla="*/ 0 h 679"/>
                  <a:gd name="T12" fmla="*/ 13314 w 75"/>
                  <a:gd name="T13" fmla="*/ 0 h 679"/>
                  <a:gd name="T14" fmla="*/ 0 w 75"/>
                  <a:gd name="T15" fmla="*/ 13322 h 679"/>
                  <a:gd name="T16" fmla="*/ 0 w 75"/>
                  <a:gd name="T17" fmla="*/ 230433 h 679"/>
                  <a:gd name="T18" fmla="*/ 0 w 75"/>
                  <a:gd name="T19" fmla="*/ 230433 h 679"/>
                  <a:gd name="T20" fmla="*/ 13314 w 75"/>
                  <a:gd name="T21" fmla="*/ 244115 h 6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679">
                    <a:moveTo>
                      <a:pt x="37" y="678"/>
                    </a:moveTo>
                    <a:lnTo>
                      <a:pt x="37" y="678"/>
                    </a:lnTo>
                    <a:cubicBezTo>
                      <a:pt x="58" y="678"/>
                      <a:pt x="74" y="661"/>
                      <a:pt x="74" y="640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lnTo>
                      <a:pt x="0" y="640"/>
                    </a:lnTo>
                    <a:cubicBezTo>
                      <a:pt x="0" y="661"/>
                      <a:pt x="16" y="678"/>
                      <a:pt x="37" y="6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C9AEA868-85D1-EE48-8D7A-8FE14F35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700" y="4861081"/>
                <a:ext cx="63640" cy="464186"/>
              </a:xfrm>
              <a:custGeom>
                <a:avLst/>
                <a:gdLst>
                  <a:gd name="T0" fmla="*/ 0 w 76"/>
                  <a:gd name="T1" fmla="*/ 13340 h 546"/>
                  <a:gd name="T2" fmla="*/ 0 w 76"/>
                  <a:gd name="T3" fmla="*/ 183150 h 546"/>
                  <a:gd name="T4" fmla="*/ 0 w 76"/>
                  <a:gd name="T5" fmla="*/ 183150 h 546"/>
                  <a:gd name="T6" fmla="*/ 13494 w 76"/>
                  <a:gd name="T7" fmla="*/ 196489 h 546"/>
                  <a:gd name="T8" fmla="*/ 13494 w 76"/>
                  <a:gd name="T9" fmla="*/ 196489 h 546"/>
                  <a:gd name="T10" fmla="*/ 26633 w 76"/>
                  <a:gd name="T11" fmla="*/ 183150 h 546"/>
                  <a:gd name="T12" fmla="*/ 26633 w 76"/>
                  <a:gd name="T13" fmla="*/ 13340 h 546"/>
                  <a:gd name="T14" fmla="*/ 26633 w 76"/>
                  <a:gd name="T15" fmla="*/ 13340 h 546"/>
                  <a:gd name="T16" fmla="*/ 13494 w 76"/>
                  <a:gd name="T17" fmla="*/ 0 h 546"/>
                  <a:gd name="T18" fmla="*/ 13494 w 76"/>
                  <a:gd name="T19" fmla="*/ 0 h 546"/>
                  <a:gd name="T20" fmla="*/ 0 w 76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9" y="545"/>
                      <a:pt x="38" y="545"/>
                    </a:cubicBezTo>
                    <a:cubicBezTo>
                      <a:pt x="59" y="545"/>
                      <a:pt x="75" y="528"/>
                      <a:pt x="75" y="508"/>
                    </a:cubicBezTo>
                    <a:lnTo>
                      <a:pt x="75" y="37"/>
                    </a:lnTo>
                    <a:cubicBezTo>
                      <a:pt x="75" y="17"/>
                      <a:pt x="59" y="0"/>
                      <a:pt x="38" y="0"/>
                    </a:cubicBezTo>
                    <a:cubicBezTo>
                      <a:pt x="19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4EA765B9-AEE0-3146-9013-5ECE6C12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397" y="5029534"/>
                <a:ext cx="63640" cy="295732"/>
              </a:xfrm>
              <a:custGeom>
                <a:avLst/>
                <a:gdLst>
                  <a:gd name="T0" fmla="*/ 0 w 76"/>
                  <a:gd name="T1" fmla="*/ 13373 h 347"/>
                  <a:gd name="T2" fmla="*/ 0 w 76"/>
                  <a:gd name="T3" fmla="*/ 111679 h 347"/>
                  <a:gd name="T4" fmla="*/ 0 w 76"/>
                  <a:gd name="T5" fmla="*/ 111679 h 347"/>
                  <a:gd name="T6" fmla="*/ 13139 w 76"/>
                  <a:gd name="T7" fmla="*/ 125052 h 347"/>
                  <a:gd name="T8" fmla="*/ 13139 w 76"/>
                  <a:gd name="T9" fmla="*/ 125052 h 347"/>
                  <a:gd name="T10" fmla="*/ 26633 w 76"/>
                  <a:gd name="T11" fmla="*/ 111679 h 347"/>
                  <a:gd name="T12" fmla="*/ 26633 w 76"/>
                  <a:gd name="T13" fmla="*/ 13373 h 347"/>
                  <a:gd name="T14" fmla="*/ 26633 w 76"/>
                  <a:gd name="T15" fmla="*/ 13373 h 347"/>
                  <a:gd name="T16" fmla="*/ 13139 w 76"/>
                  <a:gd name="T17" fmla="*/ 0 h 347"/>
                  <a:gd name="T18" fmla="*/ 13139 w 76"/>
                  <a:gd name="T19" fmla="*/ 0 h 347"/>
                  <a:gd name="T20" fmla="*/ 0 w 76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7" y="346"/>
                      <a:pt x="37" y="346"/>
                    </a:cubicBezTo>
                    <a:cubicBezTo>
                      <a:pt x="57" y="346"/>
                      <a:pt x="75" y="329"/>
                      <a:pt x="75" y="309"/>
                    </a:cubicBezTo>
                    <a:lnTo>
                      <a:pt x="75" y="37"/>
                    </a:lnTo>
                    <a:cubicBezTo>
                      <a:pt x="75" y="16"/>
                      <a:pt x="57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DDF1685A-0283-8842-8A3E-E1CDB2E0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352" y="5029534"/>
                <a:ext cx="63637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7 w 75"/>
                  <a:gd name="T11" fmla="*/ 111679 h 347"/>
                  <a:gd name="T12" fmla="*/ 26627 w 75"/>
                  <a:gd name="T13" fmla="*/ 13373 h 347"/>
                  <a:gd name="T14" fmla="*/ 26627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8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8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BE292B-8E9A-A041-9CD4-9296C1E2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305" y="4861081"/>
                <a:ext cx="63640" cy="464186"/>
              </a:xfrm>
              <a:custGeom>
                <a:avLst/>
                <a:gdLst>
                  <a:gd name="T0" fmla="*/ 0 w 75"/>
                  <a:gd name="T1" fmla="*/ 13340 h 546"/>
                  <a:gd name="T2" fmla="*/ 0 w 75"/>
                  <a:gd name="T3" fmla="*/ 183150 h 546"/>
                  <a:gd name="T4" fmla="*/ 0 w 75"/>
                  <a:gd name="T5" fmla="*/ 183150 h 546"/>
                  <a:gd name="T6" fmla="*/ 13314 w 75"/>
                  <a:gd name="T7" fmla="*/ 196489 h 546"/>
                  <a:gd name="T8" fmla="*/ 13314 w 75"/>
                  <a:gd name="T9" fmla="*/ 196489 h 546"/>
                  <a:gd name="T10" fmla="*/ 26628 w 75"/>
                  <a:gd name="T11" fmla="*/ 183150 h 546"/>
                  <a:gd name="T12" fmla="*/ 26628 w 75"/>
                  <a:gd name="T13" fmla="*/ 13340 h 546"/>
                  <a:gd name="T14" fmla="*/ 26628 w 75"/>
                  <a:gd name="T15" fmla="*/ 13340 h 546"/>
                  <a:gd name="T16" fmla="*/ 13314 w 75"/>
                  <a:gd name="T17" fmla="*/ 0 h 546"/>
                  <a:gd name="T18" fmla="*/ 13314 w 75"/>
                  <a:gd name="T19" fmla="*/ 0 h 546"/>
                  <a:gd name="T20" fmla="*/ 0 w 75"/>
                  <a:gd name="T21" fmla="*/ 13340 h 5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546">
                    <a:moveTo>
                      <a:pt x="0" y="37"/>
                    </a:moveTo>
                    <a:lnTo>
                      <a:pt x="0" y="508"/>
                    </a:lnTo>
                    <a:cubicBezTo>
                      <a:pt x="0" y="528"/>
                      <a:pt x="17" y="545"/>
                      <a:pt x="37" y="545"/>
                    </a:cubicBezTo>
                    <a:cubicBezTo>
                      <a:pt x="58" y="545"/>
                      <a:pt x="74" y="528"/>
                      <a:pt x="74" y="508"/>
                    </a:cubicBezTo>
                    <a:lnTo>
                      <a:pt x="74" y="37"/>
                    </a:ln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E9FF4984-B14C-5B4C-9647-3CC1B1AD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259" y="4947179"/>
                <a:ext cx="63637" cy="378088"/>
              </a:xfrm>
              <a:custGeom>
                <a:avLst/>
                <a:gdLst>
                  <a:gd name="T0" fmla="*/ 0 w 75"/>
                  <a:gd name="T1" fmla="*/ 13272 h 447"/>
                  <a:gd name="T2" fmla="*/ 0 w 75"/>
                  <a:gd name="T3" fmla="*/ 146707 h 447"/>
                  <a:gd name="T4" fmla="*/ 0 w 75"/>
                  <a:gd name="T5" fmla="*/ 146707 h 447"/>
                  <a:gd name="T6" fmla="*/ 13314 w 75"/>
                  <a:gd name="T7" fmla="*/ 159979 h 447"/>
                  <a:gd name="T8" fmla="*/ 13314 w 75"/>
                  <a:gd name="T9" fmla="*/ 159979 h 447"/>
                  <a:gd name="T10" fmla="*/ 26627 w 75"/>
                  <a:gd name="T11" fmla="*/ 146707 h 447"/>
                  <a:gd name="T12" fmla="*/ 26627 w 75"/>
                  <a:gd name="T13" fmla="*/ 13272 h 447"/>
                  <a:gd name="T14" fmla="*/ 26627 w 75"/>
                  <a:gd name="T15" fmla="*/ 13272 h 447"/>
                  <a:gd name="T16" fmla="*/ 13314 w 75"/>
                  <a:gd name="T17" fmla="*/ 0 h 447"/>
                  <a:gd name="T18" fmla="*/ 13314 w 75"/>
                  <a:gd name="T19" fmla="*/ 0 h 447"/>
                  <a:gd name="T20" fmla="*/ 0 w 75"/>
                  <a:gd name="T21" fmla="*/ 13272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447">
                    <a:moveTo>
                      <a:pt x="0" y="37"/>
                    </a:moveTo>
                    <a:lnTo>
                      <a:pt x="0" y="409"/>
                    </a:lnTo>
                    <a:cubicBezTo>
                      <a:pt x="0" y="429"/>
                      <a:pt x="16" y="446"/>
                      <a:pt x="37" y="446"/>
                    </a:cubicBezTo>
                    <a:cubicBezTo>
                      <a:pt x="57" y="446"/>
                      <a:pt x="74" y="429"/>
                      <a:pt x="74" y="409"/>
                    </a:cubicBezTo>
                    <a:lnTo>
                      <a:pt x="74" y="37"/>
                    </a:ln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6F84F307-004A-8243-9AAB-E8DEFE4C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12" y="5029534"/>
                <a:ext cx="63640" cy="295732"/>
              </a:xfrm>
              <a:custGeom>
                <a:avLst/>
                <a:gdLst>
                  <a:gd name="T0" fmla="*/ 0 w 75"/>
                  <a:gd name="T1" fmla="*/ 13373 h 347"/>
                  <a:gd name="T2" fmla="*/ 0 w 75"/>
                  <a:gd name="T3" fmla="*/ 111679 h 347"/>
                  <a:gd name="T4" fmla="*/ 0 w 75"/>
                  <a:gd name="T5" fmla="*/ 111679 h 347"/>
                  <a:gd name="T6" fmla="*/ 13314 w 75"/>
                  <a:gd name="T7" fmla="*/ 125052 h 347"/>
                  <a:gd name="T8" fmla="*/ 13314 w 75"/>
                  <a:gd name="T9" fmla="*/ 125052 h 347"/>
                  <a:gd name="T10" fmla="*/ 26628 w 75"/>
                  <a:gd name="T11" fmla="*/ 111679 h 347"/>
                  <a:gd name="T12" fmla="*/ 26628 w 75"/>
                  <a:gd name="T13" fmla="*/ 13373 h 347"/>
                  <a:gd name="T14" fmla="*/ 26628 w 75"/>
                  <a:gd name="T15" fmla="*/ 13373 h 347"/>
                  <a:gd name="T16" fmla="*/ 13314 w 75"/>
                  <a:gd name="T17" fmla="*/ 0 h 347"/>
                  <a:gd name="T18" fmla="*/ 13314 w 75"/>
                  <a:gd name="T19" fmla="*/ 0 h 347"/>
                  <a:gd name="T20" fmla="*/ 0 w 75"/>
                  <a:gd name="T21" fmla="*/ 13373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5" h="347">
                    <a:moveTo>
                      <a:pt x="0" y="37"/>
                    </a:moveTo>
                    <a:lnTo>
                      <a:pt x="0" y="309"/>
                    </a:lnTo>
                    <a:cubicBezTo>
                      <a:pt x="0" y="329"/>
                      <a:pt x="16" y="346"/>
                      <a:pt x="37" y="346"/>
                    </a:cubicBezTo>
                    <a:cubicBezTo>
                      <a:pt x="57" y="346"/>
                      <a:pt x="74" y="329"/>
                      <a:pt x="74" y="309"/>
                    </a:cubicBezTo>
                    <a:lnTo>
                      <a:pt x="74" y="37"/>
                    </a:ln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4A652145-C9E7-C64F-ADD9-6C54B473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166" y="5029534"/>
                <a:ext cx="63637" cy="295732"/>
              </a:xfrm>
              <a:custGeom>
                <a:avLst/>
                <a:gdLst>
                  <a:gd name="T0" fmla="*/ 13138 w 76"/>
                  <a:gd name="T1" fmla="*/ 125052 h 347"/>
                  <a:gd name="T2" fmla="*/ 13138 w 76"/>
                  <a:gd name="T3" fmla="*/ 125052 h 347"/>
                  <a:gd name="T4" fmla="*/ 26632 w 76"/>
                  <a:gd name="T5" fmla="*/ 111318 h 347"/>
                  <a:gd name="T6" fmla="*/ 26632 w 76"/>
                  <a:gd name="T7" fmla="*/ 13373 h 347"/>
                  <a:gd name="T8" fmla="*/ 26632 w 76"/>
                  <a:gd name="T9" fmla="*/ 13373 h 347"/>
                  <a:gd name="T10" fmla="*/ 13138 w 76"/>
                  <a:gd name="T11" fmla="*/ 0 h 347"/>
                  <a:gd name="T12" fmla="*/ 13138 w 76"/>
                  <a:gd name="T13" fmla="*/ 0 h 347"/>
                  <a:gd name="T14" fmla="*/ 0 w 76"/>
                  <a:gd name="T15" fmla="*/ 13373 h 347"/>
                  <a:gd name="T16" fmla="*/ 0 w 76"/>
                  <a:gd name="T17" fmla="*/ 111318 h 347"/>
                  <a:gd name="T18" fmla="*/ 0 w 76"/>
                  <a:gd name="T19" fmla="*/ 111318 h 347"/>
                  <a:gd name="T20" fmla="*/ 13138 w 76"/>
                  <a:gd name="T21" fmla="*/ 125052 h 3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347">
                    <a:moveTo>
                      <a:pt x="37" y="346"/>
                    </a:moveTo>
                    <a:lnTo>
                      <a:pt x="37" y="346"/>
                    </a:lnTo>
                    <a:cubicBezTo>
                      <a:pt x="58" y="346"/>
                      <a:pt x="75" y="329"/>
                      <a:pt x="75" y="308"/>
                    </a:cubicBezTo>
                    <a:lnTo>
                      <a:pt x="75" y="37"/>
                    </a:lnTo>
                    <a:cubicBezTo>
                      <a:pt x="75" y="16"/>
                      <a:pt x="58" y="0"/>
                      <a:pt x="37" y="0"/>
                    </a:cubicBezTo>
                    <a:cubicBezTo>
                      <a:pt x="18" y="0"/>
                      <a:pt x="0" y="16"/>
                      <a:pt x="0" y="37"/>
                    </a:cubicBezTo>
                    <a:lnTo>
                      <a:pt x="0" y="308"/>
                    </a:lnTo>
                    <a:cubicBezTo>
                      <a:pt x="0" y="329"/>
                      <a:pt x="18" y="346"/>
                      <a:pt x="3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44AF16E2-FB95-FE46-9DBB-7F52E5F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522" y="4370690"/>
                <a:ext cx="658844" cy="479159"/>
              </a:xfrm>
              <a:custGeom>
                <a:avLst/>
                <a:gdLst>
                  <a:gd name="T0" fmla="*/ 229353 w 776"/>
                  <a:gd name="T1" fmla="*/ 117396 h 566"/>
                  <a:gd name="T2" fmla="*/ 222872 w 776"/>
                  <a:gd name="T3" fmla="*/ 120628 h 566"/>
                  <a:gd name="T4" fmla="*/ 220352 w 776"/>
                  <a:gd name="T5" fmla="*/ 118114 h 566"/>
                  <a:gd name="T6" fmla="*/ 219631 w 776"/>
                  <a:gd name="T7" fmla="*/ 114165 h 566"/>
                  <a:gd name="T8" fmla="*/ 213871 w 776"/>
                  <a:gd name="T9" fmla="*/ 91907 h 566"/>
                  <a:gd name="T10" fmla="*/ 190467 w 776"/>
                  <a:gd name="T11" fmla="*/ 89753 h 566"/>
                  <a:gd name="T12" fmla="*/ 38526 w 776"/>
                  <a:gd name="T13" fmla="*/ 175197 h 566"/>
                  <a:gd name="T14" fmla="*/ 28804 w 776"/>
                  <a:gd name="T15" fmla="*/ 172684 h 566"/>
                  <a:gd name="T16" fmla="*/ 27724 w 776"/>
                  <a:gd name="T17" fmla="*/ 167658 h 566"/>
                  <a:gd name="T18" fmla="*/ 183626 w 776"/>
                  <a:gd name="T19" fmla="*/ 77187 h 566"/>
                  <a:gd name="T20" fmla="*/ 193708 w 776"/>
                  <a:gd name="T21" fmla="*/ 56365 h 566"/>
                  <a:gd name="T22" fmla="*/ 177505 w 776"/>
                  <a:gd name="T23" fmla="*/ 39491 h 566"/>
                  <a:gd name="T24" fmla="*/ 173905 w 776"/>
                  <a:gd name="T25" fmla="*/ 36978 h 566"/>
                  <a:gd name="T26" fmla="*/ 173185 w 776"/>
                  <a:gd name="T27" fmla="*/ 33388 h 566"/>
                  <a:gd name="T28" fmla="*/ 173185 w 776"/>
                  <a:gd name="T29" fmla="*/ 33388 h 566"/>
                  <a:gd name="T30" fmla="*/ 244115 w 776"/>
                  <a:gd name="T31" fmla="*/ 44158 h 566"/>
                  <a:gd name="T32" fmla="*/ 249516 w 776"/>
                  <a:gd name="T33" fmla="*/ 47748 h 566"/>
                  <a:gd name="T34" fmla="*/ 249876 w 776"/>
                  <a:gd name="T35" fmla="*/ 54211 h 566"/>
                  <a:gd name="T36" fmla="*/ 272919 w 776"/>
                  <a:gd name="T37" fmla="*/ 35183 h 566"/>
                  <a:gd name="T38" fmla="*/ 185066 w 776"/>
                  <a:gd name="T39" fmla="*/ 3590 h 566"/>
                  <a:gd name="T40" fmla="*/ 147261 w 776"/>
                  <a:gd name="T41" fmla="*/ 27644 h 566"/>
                  <a:gd name="T42" fmla="*/ 151582 w 776"/>
                  <a:gd name="T43" fmla="*/ 51339 h 566"/>
                  <a:gd name="T44" fmla="*/ 159503 w 776"/>
                  <a:gd name="T45" fmla="*/ 59955 h 566"/>
                  <a:gd name="T46" fmla="*/ 18363 w 776"/>
                  <a:gd name="T47" fmla="*/ 140014 h 566"/>
                  <a:gd name="T48" fmla="*/ 2160 w 776"/>
                  <a:gd name="T49" fmla="*/ 160478 h 566"/>
                  <a:gd name="T50" fmla="*/ 5401 w 776"/>
                  <a:gd name="T51" fmla="*/ 185967 h 566"/>
                  <a:gd name="T52" fmla="*/ 25564 w 776"/>
                  <a:gd name="T53" fmla="*/ 201764 h 566"/>
                  <a:gd name="T54" fmla="*/ 34565 w 776"/>
                  <a:gd name="T55" fmla="*/ 202841 h 566"/>
                  <a:gd name="T56" fmla="*/ 192988 w 776"/>
                  <a:gd name="T57" fmla="*/ 118833 h 566"/>
                  <a:gd name="T58" fmla="*/ 196228 w 776"/>
                  <a:gd name="T59" fmla="*/ 130321 h 566"/>
                  <a:gd name="T60" fmla="*/ 214951 w 776"/>
                  <a:gd name="T61" fmla="*/ 146117 h 566"/>
                  <a:gd name="T62" fmla="*/ 254916 w 776"/>
                  <a:gd name="T63" fmla="*/ 126013 h 566"/>
                  <a:gd name="T64" fmla="*/ 275799 w 776"/>
                  <a:gd name="T65" fmla="*/ 62827 h 5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6" h="566">
                    <a:moveTo>
                      <a:pt x="694" y="151"/>
                    </a:moveTo>
                    <a:lnTo>
                      <a:pt x="637" y="327"/>
                    </a:lnTo>
                    <a:cubicBezTo>
                      <a:pt x="634" y="334"/>
                      <a:pt x="627" y="339"/>
                      <a:pt x="619" y="336"/>
                    </a:cubicBezTo>
                    <a:cubicBezTo>
                      <a:pt x="615" y="334"/>
                      <a:pt x="612" y="331"/>
                      <a:pt x="612" y="329"/>
                    </a:cubicBezTo>
                    <a:cubicBezTo>
                      <a:pt x="610" y="327"/>
                      <a:pt x="608" y="322"/>
                      <a:pt x="610" y="318"/>
                    </a:cubicBezTo>
                    <a:cubicBezTo>
                      <a:pt x="619" y="294"/>
                      <a:pt x="612" y="271"/>
                      <a:pt x="594" y="256"/>
                    </a:cubicBezTo>
                    <a:cubicBezTo>
                      <a:pt x="575" y="240"/>
                      <a:pt x="550" y="238"/>
                      <a:pt x="529" y="250"/>
                    </a:cubicBezTo>
                    <a:lnTo>
                      <a:pt x="107" y="488"/>
                    </a:lnTo>
                    <a:cubicBezTo>
                      <a:pt x="98" y="495"/>
                      <a:pt x="84" y="492"/>
                      <a:pt x="80" y="481"/>
                    </a:cubicBezTo>
                    <a:cubicBezTo>
                      <a:pt x="77" y="476"/>
                      <a:pt x="76" y="472"/>
                      <a:pt x="77" y="467"/>
                    </a:cubicBezTo>
                    <a:cubicBezTo>
                      <a:pt x="79" y="462"/>
                      <a:pt x="83" y="457"/>
                      <a:pt x="87" y="455"/>
                    </a:cubicBezTo>
                    <a:lnTo>
                      <a:pt x="510" y="215"/>
                    </a:lnTo>
                    <a:cubicBezTo>
                      <a:pt x="530" y="203"/>
                      <a:pt x="542" y="180"/>
                      <a:pt x="538" y="157"/>
                    </a:cubicBezTo>
                    <a:cubicBezTo>
                      <a:pt x="534" y="133"/>
                      <a:pt x="517" y="114"/>
                      <a:pt x="493" y="110"/>
                    </a:cubicBezTo>
                    <a:cubicBezTo>
                      <a:pt x="487" y="110"/>
                      <a:pt x="485" y="105"/>
                      <a:pt x="483" y="103"/>
                    </a:cubicBezTo>
                    <a:cubicBezTo>
                      <a:pt x="483" y="102"/>
                      <a:pt x="480" y="98"/>
                      <a:pt x="481" y="93"/>
                    </a:cubicBezTo>
                    <a:cubicBezTo>
                      <a:pt x="483" y="87"/>
                      <a:pt x="489" y="82"/>
                      <a:pt x="495" y="82"/>
                    </a:cubicBezTo>
                    <a:lnTo>
                      <a:pt x="678" y="123"/>
                    </a:lnTo>
                    <a:cubicBezTo>
                      <a:pt x="687" y="124"/>
                      <a:pt x="692" y="130"/>
                      <a:pt x="693" y="133"/>
                    </a:cubicBezTo>
                    <a:cubicBezTo>
                      <a:pt x="694" y="136"/>
                      <a:pt x="697" y="143"/>
                      <a:pt x="694" y="151"/>
                    </a:cubicBezTo>
                    <a:close/>
                    <a:moveTo>
                      <a:pt x="758" y="98"/>
                    </a:moveTo>
                    <a:lnTo>
                      <a:pt x="758" y="98"/>
                    </a:lnTo>
                    <a:cubicBezTo>
                      <a:pt x="745" y="73"/>
                      <a:pt x="721" y="56"/>
                      <a:pt x="694" y="50"/>
                    </a:cubicBezTo>
                    <a:lnTo>
                      <a:pt x="514" y="10"/>
                    </a:lnTo>
                    <a:cubicBezTo>
                      <a:pt x="466" y="0"/>
                      <a:pt x="421" y="29"/>
                      <a:pt x="409" y="77"/>
                    </a:cubicBezTo>
                    <a:cubicBezTo>
                      <a:pt x="404" y="99"/>
                      <a:pt x="408" y="124"/>
                      <a:pt x="421" y="143"/>
                    </a:cubicBezTo>
                    <a:cubicBezTo>
                      <a:pt x="426" y="152"/>
                      <a:pt x="434" y="161"/>
                      <a:pt x="443" y="167"/>
                    </a:cubicBezTo>
                    <a:lnTo>
                      <a:pt x="51" y="390"/>
                    </a:lnTo>
                    <a:cubicBezTo>
                      <a:pt x="28" y="403"/>
                      <a:pt x="14" y="422"/>
                      <a:pt x="6" y="447"/>
                    </a:cubicBezTo>
                    <a:cubicBezTo>
                      <a:pt x="0" y="471"/>
                      <a:pt x="3" y="496"/>
                      <a:pt x="15" y="518"/>
                    </a:cubicBezTo>
                    <a:cubicBezTo>
                      <a:pt x="27" y="541"/>
                      <a:pt x="47" y="555"/>
                      <a:pt x="71" y="562"/>
                    </a:cubicBezTo>
                    <a:cubicBezTo>
                      <a:pt x="80" y="565"/>
                      <a:pt x="89" y="565"/>
                      <a:pt x="96" y="565"/>
                    </a:cubicBezTo>
                    <a:cubicBezTo>
                      <a:pt x="112" y="565"/>
                      <a:pt x="129" y="562"/>
                      <a:pt x="144" y="554"/>
                    </a:cubicBezTo>
                    <a:lnTo>
                      <a:pt x="536" y="331"/>
                    </a:lnTo>
                    <a:cubicBezTo>
                      <a:pt x="536" y="342"/>
                      <a:pt x="539" y="352"/>
                      <a:pt x="545" y="363"/>
                    </a:cubicBezTo>
                    <a:cubicBezTo>
                      <a:pt x="555" y="383"/>
                      <a:pt x="573" y="399"/>
                      <a:pt x="597" y="407"/>
                    </a:cubicBezTo>
                    <a:cubicBezTo>
                      <a:pt x="643" y="422"/>
                      <a:pt x="692" y="397"/>
                      <a:pt x="708" y="351"/>
                    </a:cubicBezTo>
                    <a:lnTo>
                      <a:pt x="766" y="175"/>
                    </a:lnTo>
                    <a:cubicBezTo>
                      <a:pt x="775" y="150"/>
                      <a:pt x="771" y="121"/>
                      <a:pt x="75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240F70-DB04-4320-B433-E1D7C472035C}"/>
              </a:ext>
            </a:extLst>
          </p:cNvPr>
          <p:cNvSpPr txBox="1"/>
          <p:nvPr/>
        </p:nvSpPr>
        <p:spPr>
          <a:xfrm>
            <a:off x="333773" y="162420"/>
            <a:ext cx="93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F26F21"/>
                </a:solidFill>
                <a:latin typeface="Calibri" panose="020F0502020204030204"/>
                <a:cs typeface="Arial" panose="020B0604020202020204" pitchFamily="34" charset="0"/>
              </a:rPr>
              <a:t>RPA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Customer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(Contd.)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26F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7BAC5257-2344-4FF5-9137-9C500D3BCC15}"/>
              </a:ext>
            </a:extLst>
          </p:cNvPr>
          <p:cNvSpPr txBox="1"/>
          <p:nvPr/>
        </p:nvSpPr>
        <p:spPr>
          <a:xfrm>
            <a:off x="791549" y="2480318"/>
            <a:ext cx="2874364" cy="954107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K</a:t>
            </a: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ā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ladi has supported MBW on support &amp; implementing various Automation process to meet the need of the Business </a:t>
            </a: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ACCDC124-BA71-4667-B17F-71B317295165}"/>
              </a:ext>
            </a:extLst>
          </p:cNvPr>
          <p:cNvSpPr txBox="1"/>
          <p:nvPr/>
        </p:nvSpPr>
        <p:spPr>
          <a:xfrm>
            <a:off x="7635023" y="1655872"/>
            <a:ext cx="241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Implementing &amp; Supporting since Feb 2021</a:t>
            </a:r>
          </a:p>
        </p:txBody>
      </p:sp>
      <p:sp>
        <p:nvSpPr>
          <p:cNvPr id="58" name="CuadroTexto 4">
            <a:extLst>
              <a:ext uri="{FF2B5EF4-FFF2-40B4-BE49-F238E27FC236}">
                <a16:creationId xmlns:a16="http://schemas.microsoft.com/office/drawing/2014/main" id="{87E2BCE3-1084-4778-8C65-BA83AF387EDB}"/>
              </a:ext>
            </a:extLst>
          </p:cNvPr>
          <p:cNvSpPr txBox="1"/>
          <p:nvPr/>
        </p:nvSpPr>
        <p:spPr>
          <a:xfrm>
            <a:off x="10076275" y="1313138"/>
            <a:ext cx="22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We continued support to manage their Business.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</p:txBody>
      </p:sp>
      <p:sp>
        <p:nvSpPr>
          <p:cNvPr id="55" name="CuadroTexto 4">
            <a:extLst>
              <a:ext uri="{FF2B5EF4-FFF2-40B4-BE49-F238E27FC236}">
                <a16:creationId xmlns:a16="http://schemas.microsoft.com/office/drawing/2014/main" id="{B0E0A9D2-F7CE-413A-BFB9-1FC06B9DE199}"/>
              </a:ext>
            </a:extLst>
          </p:cNvPr>
          <p:cNvSpPr txBox="1"/>
          <p:nvPr/>
        </p:nvSpPr>
        <p:spPr>
          <a:xfrm>
            <a:off x="3720695" y="1283787"/>
            <a:ext cx="3243336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Modules we are Implemented and Support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Light" charset="0"/>
                <a:cs typeface="Lato Light" charset="0"/>
              </a:rPr>
              <a:t>File download for different windows client application and web application</a:t>
            </a:r>
          </a:p>
          <a:p>
            <a:pPr marL="28575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Lato Light" charset="0"/>
                <a:cs typeface="Lato Light" charset="0"/>
              </a:rPr>
              <a:t>Save downloaded files in respective file paths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charset="0"/>
              <a:cs typeface="Lato Light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466B9-B607-4C03-A280-DBCAE033327A}"/>
              </a:ext>
            </a:extLst>
          </p:cNvPr>
          <p:cNvSpPr txBox="1"/>
          <p:nvPr/>
        </p:nvSpPr>
        <p:spPr>
          <a:xfrm>
            <a:off x="5878388" y="5632874"/>
            <a:ext cx="5593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Billing Wholesalers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Le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provider of offshore medical billing, coding, and accounts receivable services to medical billing companies in US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Message from Medical Billing Wholesalers CEO Vinod Sankaran on COVID 19 | Medical  Billing Wholesalers">
            <a:extLst>
              <a:ext uri="{FF2B5EF4-FFF2-40B4-BE49-F238E27FC236}">
                <a16:creationId xmlns:a16="http://schemas.microsoft.com/office/drawing/2014/main" id="{AC55B28B-43A1-4D6C-9C5D-9CD21BDFC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688" y="4225122"/>
            <a:ext cx="1916065" cy="14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16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7855F-AD8F-4575-88F1-675DA4223ACC}"/>
              </a:ext>
            </a:extLst>
          </p:cNvPr>
          <p:cNvSpPr/>
          <p:nvPr/>
        </p:nvSpPr>
        <p:spPr>
          <a:xfrm>
            <a:off x="909836" y="4595644"/>
            <a:ext cx="10516086" cy="1569660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-GB" sz="1600" dirty="0"/>
              <a:t>We are a talented team of over 20 professionals with experience in enterprise solution architecting, designing, application  development, testing, maintenance and support.</a:t>
            </a:r>
          </a:p>
          <a:p>
            <a:pPr algn="just">
              <a:buClr>
                <a:schemeClr val="dk1"/>
              </a:buClr>
              <a:buSzPts val="1100"/>
            </a:pPr>
            <a:endParaRPr lang="en-GB" sz="1600" dirty="0"/>
          </a:p>
          <a:p>
            <a:pPr algn="just">
              <a:buClr>
                <a:schemeClr val="dk1"/>
              </a:buClr>
              <a:buSzPts val="1100"/>
            </a:pPr>
            <a:r>
              <a:rPr lang="en-GB" sz="1600" dirty="0"/>
              <a:t>We have the ability to quickly scale and provide the requisite resources for our customer needs.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en-GB" sz="1600" dirty="0"/>
              <a:t>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en-GB" sz="1600" dirty="0"/>
              <a:t>Our resources have deep skills in Web and Mobile Development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09836" y="1523982"/>
            <a:ext cx="5184576" cy="2913130"/>
            <a:chOff x="873833" y="1523982"/>
            <a:chExt cx="3496914" cy="2913130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29D186F8-03D8-48C9-A7CB-CD0973F9FA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45984753"/>
                </p:ext>
              </p:extLst>
            </p:nvPr>
          </p:nvGraphicFramePr>
          <p:xfrm>
            <a:off x="873833" y="1850254"/>
            <a:ext cx="3492388" cy="2586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878358" y="1523982"/>
              <a:ext cx="3492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/>
                <a:t>By Skill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70476" y="1491251"/>
            <a:ext cx="4755446" cy="2945861"/>
            <a:chOff x="8147978" y="1491251"/>
            <a:chExt cx="3498916" cy="2647816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40BF5E42-F209-45E4-B059-1024FAC81B5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70806183"/>
                </p:ext>
              </p:extLst>
            </p:nvPr>
          </p:nvGraphicFramePr>
          <p:xfrm>
            <a:off x="8150573" y="1824972"/>
            <a:ext cx="3496321" cy="23140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8147978" y="1491251"/>
              <a:ext cx="3492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/>
                <a:t>By Experience Years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063E1D-E55D-470A-AA91-A9FFDC49C323}"/>
              </a:ext>
            </a:extLst>
          </p:cNvPr>
          <p:cNvSpPr txBox="1"/>
          <p:nvPr/>
        </p:nvSpPr>
        <p:spPr>
          <a:xfrm>
            <a:off x="333772" y="16200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defTabSz="914126"/>
            <a:r>
              <a:rPr lang="en-US" sz="3600" dirty="0">
                <a:solidFill>
                  <a:srgbClr val="F26F21"/>
                </a:solidFill>
                <a:cs typeface="Arial" panose="020B0604020202020204" pitchFamily="34" charset="0"/>
              </a:rPr>
              <a:t>Our Resources</a:t>
            </a:r>
          </a:p>
        </p:txBody>
      </p:sp>
    </p:spTree>
    <p:extLst>
      <p:ext uri="{BB962C8B-B14F-4D97-AF65-F5344CB8AC3E}">
        <p14:creationId xmlns:p14="http://schemas.microsoft.com/office/powerpoint/2010/main" val="92718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4087514"/>
            <a:ext cx="12188825" cy="2770485"/>
          </a:xfrm>
          <a:prstGeom prst="rect">
            <a:avLst/>
          </a:prstGeom>
          <a:gradFill flip="none" rotWithShape="1">
            <a:gsLst>
              <a:gs pos="0">
                <a:srgbClr val="FFBA75"/>
              </a:gs>
              <a:gs pos="23000">
                <a:srgbClr val="FB8503"/>
              </a:gs>
              <a:gs pos="69000">
                <a:srgbClr val="EE6000"/>
              </a:gs>
              <a:gs pos="97000">
                <a:srgbClr val="F26F21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49" name="Rectangle 148"/>
          <p:cNvSpPr/>
          <p:nvPr/>
        </p:nvSpPr>
        <p:spPr>
          <a:xfrm>
            <a:off x="0" y="-27384"/>
            <a:ext cx="12188825" cy="2943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49796" y="1772816"/>
            <a:ext cx="10841137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5998" dirty="0"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0387" y="4221088"/>
            <a:ext cx="3323010" cy="646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99" b="1" kern="0" dirty="0">
                <a:solidFill>
                  <a:prstClr val="white"/>
                </a:solidFill>
                <a:cs typeface="Arial" pitchFamily="34" charset="0"/>
              </a:rPr>
              <a:t>Contact</a:t>
            </a:r>
            <a:endParaRPr lang="en-US" sz="2399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4182" y="4843026"/>
            <a:ext cx="10876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kern="0" dirty="0">
                <a:solidFill>
                  <a:prstClr val="white"/>
                </a:solidFill>
                <a:cs typeface="Arial" pitchFamily="34" charset="0"/>
              </a:rPr>
              <a:t>25, Ganesh Avenue,                     				Jeyakumar SS	</a:t>
            </a:r>
          </a:p>
          <a:p>
            <a:pPr lvl="0"/>
            <a:r>
              <a:rPr lang="en-US" sz="1800" kern="0" dirty="0">
                <a:solidFill>
                  <a:prstClr val="white"/>
                </a:solidFill>
                <a:cs typeface="Arial" pitchFamily="34" charset="0"/>
              </a:rPr>
              <a:t>Pallikaranai, 						VP &amp; Head- (</a:t>
            </a:r>
            <a:r>
              <a:rPr lang="en-US" sz="1600" kern="0" dirty="0">
                <a:solidFill>
                  <a:prstClr val="white"/>
                </a:solidFill>
                <a:cs typeface="Arial" pitchFamily="34" charset="0"/>
              </a:rPr>
              <a:t>NetSuite, Web, Mobility)</a:t>
            </a:r>
          </a:p>
          <a:p>
            <a:pPr lvl="0"/>
            <a:r>
              <a:rPr lang="en-US" sz="1800" kern="0" dirty="0">
                <a:solidFill>
                  <a:prstClr val="white"/>
                </a:solidFill>
                <a:cs typeface="Arial" pitchFamily="34" charset="0"/>
              </a:rPr>
              <a:t>Chennai – 600 100.					ss.jeyakumar@kaladi.in	</a:t>
            </a:r>
          </a:p>
          <a:p>
            <a:pPr lvl="0"/>
            <a:r>
              <a:rPr lang="en-US" sz="1800" kern="0" dirty="0">
                <a:solidFill>
                  <a:prstClr val="white"/>
                </a:solidFill>
                <a:cs typeface="Arial" pitchFamily="34" charset="0"/>
              </a:rPr>
              <a:t>em</a:t>
            </a:r>
            <a:r>
              <a:rPr lang="en-GB" sz="1800" dirty="0">
                <a:solidFill>
                  <a:schemeClr val="bg1"/>
                </a:solidFill>
              </a:rPr>
              <a:t>ail: corp@kaladi.in                                                                                                     Mobile : +91 9944940723</a:t>
            </a:r>
          </a:p>
          <a:p>
            <a:r>
              <a:rPr lang="en-GB" sz="1800" dirty="0">
                <a:solidFill>
                  <a:schemeClr val="bg1"/>
                </a:solidFill>
              </a:rPr>
              <a:t>Web:   </a:t>
            </a:r>
            <a:r>
              <a:rPr lang="en-GB" sz="1800" dirty="0">
                <a:solidFill>
                  <a:schemeClr val="bg1"/>
                </a:solidFill>
                <a:hlinkClick r:id="rId2"/>
              </a:rPr>
              <a:t>www.kaladi.in</a:t>
            </a:r>
            <a:endParaRPr lang="en-US" sz="1800" kern="0" dirty="0">
              <a:solidFill>
                <a:prstClr val="white"/>
              </a:solidFill>
              <a:cs typeface="Arial" pitchFamily="34" charset="0"/>
            </a:endParaRPr>
          </a:p>
          <a:p>
            <a:endParaRPr lang="en-US" sz="1800" kern="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5" name="Picture 3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89" y="6320034"/>
            <a:ext cx="344172" cy="344172"/>
          </a:xfrm>
          <a:prstGeom prst="rect">
            <a:avLst/>
          </a:prstGeom>
        </p:spPr>
      </p:pic>
      <p:pic>
        <p:nvPicPr>
          <p:cNvPr id="36" name="Picture 3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426" y="6349026"/>
            <a:ext cx="288032" cy="288032"/>
          </a:xfrm>
          <a:prstGeom prst="rect">
            <a:avLst/>
          </a:prstGeom>
        </p:spPr>
      </p:pic>
      <p:pic>
        <p:nvPicPr>
          <p:cNvPr id="37" name="Picture 3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548" y="6349026"/>
            <a:ext cx="288000" cy="288000"/>
          </a:xfrm>
          <a:prstGeom prst="rect">
            <a:avLst/>
          </a:prstGeom>
        </p:spPr>
      </p:pic>
      <p:pic>
        <p:nvPicPr>
          <p:cNvPr id="38" name="Picture 37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38" y="6381328"/>
            <a:ext cx="288000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6597352"/>
            <a:ext cx="1218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rgbClr val="580000"/>
                </a:solidFill>
              </a:rPr>
              <a:t>Copyright ©2021.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4046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/>
          <p:cNvSpPr txBox="1"/>
          <p:nvPr/>
        </p:nvSpPr>
        <p:spPr>
          <a:xfrm>
            <a:off x="333772" y="16200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7828" y="824969"/>
            <a:ext cx="6624736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Kāladi Consulting Services (“Kāladi”)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is an eight years old, Chennai, India based  Enterprise  Solutions company, specializing in providing IT solution consulting &amp; services to enterprises across domains and geographies.</a:t>
            </a:r>
          </a:p>
          <a:p>
            <a:pPr marL="0" marR="0" lvl="0" indent="0" algn="just" defTabSz="91412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just" defTabSz="91412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Our offerings span Enterprise (ERP), Web and Mobility technology solutions.</a:t>
            </a:r>
          </a:p>
          <a:p>
            <a:pPr marL="0" marR="0" lvl="0" indent="0" algn="just" defTabSz="91412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just" defTabSz="91412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We are an Oracle Partner, Oracle NetSuite Solutions Partner, and our resource base has widespread capabilities and skills in Oracle EBS R12, Oracle Fusion Cloud, Oracle NetSuite, Web, Mobile Technologies (Android &amp; iOS), Analytics and Automation (RPA). Our consulting team of over 80 professionals includes business analysts, domain specialists and  technical professionals with deep experience in their respective areas.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5F0BDF-2C7C-402C-B060-7DAEBB7F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0270" y="862611"/>
            <a:ext cx="3660726" cy="36465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7828" y="4545821"/>
            <a:ext cx="10513168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Our customers are in India, West Africa, Middle East, Singapore, Europe, USA and Canada. Our robust delivery processes help us meet our customer expectations with timely, quality deliverables.   </a:t>
            </a:r>
          </a:p>
          <a:p>
            <a:pPr marL="0" marR="0" lvl="0" indent="0" algn="just" defTabSz="91412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just" defTabSz="91412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We have IPs in Enterprise Procurement (Kprocure), Sales force automation (Ksfa) and Enterprise fleet management (Kfleet). We also have our eCommerce platform, Kmarket to cater to B2C and market place needs. </a:t>
            </a:r>
          </a:p>
        </p:txBody>
      </p:sp>
    </p:spTree>
    <p:extLst>
      <p:ext uri="{BB962C8B-B14F-4D97-AF65-F5344CB8AC3E}">
        <p14:creationId xmlns:p14="http://schemas.microsoft.com/office/powerpoint/2010/main" val="421431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33772" y="16200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174772" y="3430800"/>
            <a:ext cx="2160000" cy="1810800"/>
          </a:xfrm>
          <a:prstGeom prst="rect">
            <a:avLst/>
          </a:prstGeom>
          <a:solidFill>
            <a:srgbClr val="E89B0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27" y="3675450"/>
            <a:ext cx="502425" cy="502425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694052" y="1630006"/>
            <a:ext cx="2160000" cy="1800200"/>
          </a:xfrm>
          <a:prstGeom prst="rect">
            <a:avLst/>
          </a:prstGeom>
          <a:solidFill>
            <a:srgbClr val="E89B0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C45474-53E2-4CF1-BE9A-6C6E6A756FB4}"/>
              </a:ext>
            </a:extLst>
          </p:cNvPr>
          <p:cNvSpPr txBox="1"/>
          <p:nvPr/>
        </p:nvSpPr>
        <p:spPr>
          <a:xfrm>
            <a:off x="737360" y="2525995"/>
            <a:ext cx="204468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b="1" dirty="0">
                <a:solidFill>
                  <a:srgbClr val="151623"/>
                </a:solidFill>
                <a:latin typeface="Calibri" panose="020F0502020204030204"/>
              </a:rPr>
              <a:t>90+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 IT consulting, solutions  and services</a:t>
            </a:r>
          </a:p>
        </p:txBody>
      </p:sp>
      <p:pic>
        <p:nvPicPr>
          <p:cNvPr id="88" name="Picture 2" descr="https://kaladi.in/wp-content/uploads/2018/12/work-team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41" y="177402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2854292" y="1630006"/>
            <a:ext cx="2160000" cy="1800200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014532" y="1630206"/>
            <a:ext cx="2160000" cy="1800000"/>
          </a:xfrm>
          <a:prstGeom prst="rect">
            <a:avLst/>
          </a:prstGeom>
          <a:solidFill>
            <a:srgbClr val="E89B0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176598" y="1629202"/>
            <a:ext cx="2160000" cy="1810800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panose="05000000000000000000" pitchFamily="2" charset="2"/>
              <a:buChar char="§"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15162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7188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ERP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(on premise &amp; cloud)</a:t>
            </a:r>
          </a:p>
          <a:p>
            <a:pPr marL="357188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</a:t>
            </a:r>
          </a:p>
          <a:p>
            <a:pPr marL="357188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Mobility</a:t>
            </a:r>
          </a:p>
          <a:p>
            <a:pPr marL="357188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</a:t>
            </a:r>
          </a:p>
          <a:p>
            <a:pPr marL="357188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Automation (RPA)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335012" y="1628800"/>
            <a:ext cx="2160000" cy="1810800"/>
          </a:xfrm>
          <a:prstGeom prst="rect">
            <a:avLst/>
          </a:prstGeom>
          <a:solidFill>
            <a:srgbClr val="E89B0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18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panose="05000000000000000000" pitchFamily="2" charset="2"/>
              <a:buChar char="§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151623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93" name="Picture 4" descr="https://kaladi.in/wp-content/uploads/2018/12/insurance.png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70" y="1715459"/>
            <a:ext cx="518540" cy="5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04C45474-53E2-4CF1-BE9A-6C6E6A756FB4}"/>
              </a:ext>
            </a:extLst>
          </p:cNvPr>
          <p:cNvSpPr txBox="1"/>
          <p:nvPr/>
        </p:nvSpPr>
        <p:spPr>
          <a:xfrm>
            <a:off x="2916153" y="2281502"/>
            <a:ext cx="2036278" cy="117981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EXPERTISE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15162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&amp; Retail</a:t>
            </a:r>
          </a:p>
          <a:p>
            <a:pPr marL="0" marR="0" lvl="0" indent="0" algn="ctr" defTabSz="1218987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Manufacturing</a:t>
            </a:r>
          </a:p>
          <a:p>
            <a:pPr marL="0" marR="0" lvl="0" indent="0" algn="ctr" defTabSz="1218987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Oil &amp; Gas; Energy</a:t>
            </a:r>
          </a:p>
          <a:p>
            <a:pPr marL="0" marR="0" lvl="0" indent="0" algn="ctr" defTabSz="1218987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BFSI</a:t>
            </a:r>
          </a:p>
        </p:txBody>
      </p:sp>
      <p:pic>
        <p:nvPicPr>
          <p:cNvPr id="95" name="Picture 8" descr="https://kaladi.in/wp-content/uploads/2018/12/planet-earth.png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50" y="1774022"/>
            <a:ext cx="571500" cy="5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04C45474-53E2-4CF1-BE9A-6C6E6A756FB4}"/>
              </a:ext>
            </a:extLst>
          </p:cNvPr>
          <p:cNvSpPr txBox="1"/>
          <p:nvPr/>
        </p:nvSpPr>
        <p:spPr>
          <a:xfrm>
            <a:off x="5086300" y="2368079"/>
            <a:ext cx="2053934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5162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India, Middle east &amp; Africa, Singapore. Europe, USA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151623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4C45474-53E2-4CF1-BE9A-6C6E6A756FB4}"/>
              </a:ext>
            </a:extLst>
          </p:cNvPr>
          <p:cNvSpPr txBox="1"/>
          <p:nvPr/>
        </p:nvSpPr>
        <p:spPr>
          <a:xfrm>
            <a:off x="7282547" y="1682937"/>
            <a:ext cx="19802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OFFERINGS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94052" y="3430206"/>
            <a:ext cx="2160000" cy="180919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bIns="108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the preferred Enterprise Technology Solutions &amp; Services Partner.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854292" y="3430800"/>
            <a:ext cx="2160000" cy="1800200"/>
          </a:xfrm>
          <a:prstGeom prst="rect">
            <a:avLst/>
          </a:prstGeom>
          <a:solidFill>
            <a:srgbClr val="E89B0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b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 Solutions &amp; Services of superior quality by leveraging state of the art technologies &amp; best practices.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038446" y="3429000"/>
            <a:ext cx="2160000" cy="1810800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72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15162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15162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15162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15162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Focus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Integrity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Accountability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 Orientation Empowerment.</a:t>
            </a:r>
          </a:p>
        </p:txBody>
      </p:sp>
      <p:pic>
        <p:nvPicPr>
          <p:cNvPr id="10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2" t="26352" r="20449" b="20893"/>
          <a:stretch/>
        </p:blipFill>
        <p:spPr bwMode="auto">
          <a:xfrm>
            <a:off x="1398320" y="3546867"/>
            <a:ext cx="675427" cy="6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/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25427" r="20755" b="24439"/>
          <a:stretch/>
        </p:blipFill>
        <p:spPr bwMode="auto">
          <a:xfrm>
            <a:off x="3512824" y="3560543"/>
            <a:ext cx="792088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4182" r="22222" b="25819"/>
          <a:stretch/>
        </p:blipFill>
        <p:spPr bwMode="auto">
          <a:xfrm>
            <a:off x="5704959" y="3574022"/>
            <a:ext cx="720080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9334772" y="3429000"/>
            <a:ext cx="2160000" cy="180919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02" y="4304503"/>
            <a:ext cx="1078911" cy="107891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28" y="4597321"/>
            <a:ext cx="1032779" cy="297529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04C45474-53E2-4CF1-BE9A-6C6E6A756FB4}"/>
              </a:ext>
            </a:extLst>
          </p:cNvPr>
          <p:cNvSpPr txBox="1"/>
          <p:nvPr/>
        </p:nvSpPr>
        <p:spPr>
          <a:xfrm>
            <a:off x="9375300" y="3492129"/>
            <a:ext cx="19802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4C45474-53E2-4CF1-BE9A-6C6E6A756FB4}"/>
              </a:ext>
            </a:extLst>
          </p:cNvPr>
          <p:cNvSpPr txBox="1"/>
          <p:nvPr/>
        </p:nvSpPr>
        <p:spPr>
          <a:xfrm>
            <a:off x="7246540" y="4274512"/>
            <a:ext cx="204468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Excellent</a:t>
            </a:r>
          </a:p>
          <a:p>
            <a:pPr marL="0" marR="0" lvl="0" indent="0" algn="ctr" defTabSz="12189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4C45474-53E2-4CF1-BE9A-6C6E6A756FB4}"/>
              </a:ext>
            </a:extLst>
          </p:cNvPr>
          <p:cNvSpPr txBox="1"/>
          <p:nvPr/>
        </p:nvSpPr>
        <p:spPr>
          <a:xfrm>
            <a:off x="9414682" y="2498314"/>
            <a:ext cx="212061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Added Solutions </a:t>
            </a:r>
          </a:p>
          <a:p>
            <a:pPr marL="0" marR="0" lvl="0" indent="0" algn="ctr" defTabSz="12189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516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(IPs)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08" y="1793766"/>
            <a:ext cx="554565" cy="5545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C0F3D17-6EED-44B0-B268-56101B86FE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88" y="4007055"/>
            <a:ext cx="966601" cy="2953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AA57B9-1571-C047-AFA0-56F0C56D1F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28729" y="3835880"/>
            <a:ext cx="995254" cy="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33772" y="16200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Our Journey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F1E7579D-9AD2-4DAB-AD1D-2C5678DF91A3}"/>
              </a:ext>
            </a:extLst>
          </p:cNvPr>
          <p:cNvGrpSpPr/>
          <p:nvPr/>
        </p:nvGrpSpPr>
        <p:grpSpPr>
          <a:xfrm>
            <a:off x="1726907" y="3613922"/>
            <a:ext cx="9192041" cy="381279"/>
            <a:chOff x="909836" y="3164341"/>
            <a:chExt cx="10483911" cy="310859"/>
          </a:xfrm>
        </p:grpSpPr>
        <p:sp>
          <p:nvSpPr>
            <p:cNvPr id="1024" name="Arrow: Pentagon 1023">
              <a:extLst>
                <a:ext uri="{FF2B5EF4-FFF2-40B4-BE49-F238E27FC236}">
                  <a16:creationId xmlns:a16="http://schemas.microsoft.com/office/drawing/2014/main" id="{3C0ADDC1-00D0-4F34-AB35-57D958271586}"/>
                </a:ext>
              </a:extLst>
            </p:cNvPr>
            <p:cNvSpPr/>
            <p:nvPr/>
          </p:nvSpPr>
          <p:spPr>
            <a:xfrm>
              <a:off x="909836" y="3164341"/>
              <a:ext cx="10441159" cy="310859"/>
            </a:xfrm>
            <a:prstGeom prst="homePlat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9FD686C-D01F-4982-A1A4-72D7356B43EE}"/>
                </a:ext>
              </a:extLst>
            </p:cNvPr>
            <p:cNvCxnSpPr>
              <a:cxnSpLocks/>
            </p:cNvCxnSpPr>
            <p:nvPr/>
          </p:nvCxnSpPr>
          <p:spPr>
            <a:xfrm>
              <a:off x="952587" y="3308357"/>
              <a:ext cx="1044116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73F4EA3F-A3B1-4B1F-8814-9EB6D090D1E5}"/>
              </a:ext>
            </a:extLst>
          </p:cNvPr>
          <p:cNvGrpSpPr/>
          <p:nvPr/>
        </p:nvGrpSpPr>
        <p:grpSpPr>
          <a:xfrm>
            <a:off x="1506776" y="2703223"/>
            <a:ext cx="2870898" cy="1284441"/>
            <a:chOff x="884876" y="2703223"/>
            <a:chExt cx="2870898" cy="1284441"/>
          </a:xfrm>
        </p:grpSpPr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C96B03BA-E1A4-4DAA-AE3A-B0754AAEF3AA}"/>
                </a:ext>
              </a:extLst>
            </p:cNvPr>
            <p:cNvGrpSpPr/>
            <p:nvPr/>
          </p:nvGrpSpPr>
          <p:grpSpPr>
            <a:xfrm>
              <a:off x="2121735" y="3627624"/>
              <a:ext cx="376915" cy="360040"/>
              <a:chOff x="1740026" y="3123568"/>
              <a:chExt cx="376915" cy="360040"/>
            </a:xfrm>
          </p:grpSpPr>
          <p:sp>
            <p:nvSpPr>
              <p:cNvPr id="1030" name="Oval 1029">
                <a:extLst>
                  <a:ext uri="{FF2B5EF4-FFF2-40B4-BE49-F238E27FC236}">
                    <a16:creationId xmlns:a16="http://schemas.microsoft.com/office/drawing/2014/main" id="{52AC2C37-B67D-4A30-8470-0B51B90755C2}"/>
                  </a:ext>
                </a:extLst>
              </p:cNvPr>
              <p:cNvSpPr/>
              <p:nvPr/>
            </p:nvSpPr>
            <p:spPr>
              <a:xfrm>
                <a:off x="1740026" y="3123568"/>
                <a:ext cx="360040" cy="36004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395FD1CD-3661-4A8A-8796-3CD45EA49090}"/>
                  </a:ext>
                </a:extLst>
              </p:cNvPr>
              <p:cNvSpPr txBox="1"/>
              <p:nvPr/>
            </p:nvSpPr>
            <p:spPr>
              <a:xfrm>
                <a:off x="1760291" y="3168001"/>
                <a:ext cx="356650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Open Sans" panose="020B0606030504020204" pitchFamily="34" charset="0"/>
                    <a:cs typeface="Open Sans" panose="020B0606030504020204" pitchFamily="34" charset="0"/>
                  </a:rPr>
                  <a:t>015</a:t>
                </a:r>
              </a:p>
            </p:txBody>
          </p:sp>
        </p:grp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2A1E28B6-3198-4803-ACED-8BEADA2F731F}"/>
                </a:ext>
              </a:extLst>
            </p:cNvPr>
            <p:cNvSpPr/>
            <p:nvPr/>
          </p:nvSpPr>
          <p:spPr>
            <a:xfrm>
              <a:off x="884876" y="2703223"/>
              <a:ext cx="2870898" cy="523220"/>
            </a:xfrm>
            <a:prstGeom prst="rect">
              <a:avLst/>
            </a:prstGeom>
          </p:spPr>
          <p:txBody>
            <a:bodyPr wrap="square" lIns="0" rIns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Open Sans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Open Sans"/>
                  <a:cs typeface="Open Sans"/>
                  <a:sym typeface="Open Sans"/>
                </a:rPr>
                <a:t>Team of  2 for Group Web development needs</a:t>
              </a:r>
            </a:p>
          </p:txBody>
        </p:sp>
        <p:cxnSp>
          <p:nvCxnSpPr>
            <p:cNvPr id="1039" name="Straight Arrow Connector 1038">
              <a:extLst>
                <a:ext uri="{FF2B5EF4-FFF2-40B4-BE49-F238E27FC236}">
                  <a16:creationId xmlns:a16="http://schemas.microsoft.com/office/drawing/2014/main" id="{3B98D772-E4FA-42E4-A3A1-B982226F8B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96170" y="3273481"/>
              <a:ext cx="2306" cy="342640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3D997DD-DA94-4FDB-8B43-BFA5359AD72C}"/>
              </a:ext>
            </a:extLst>
          </p:cNvPr>
          <p:cNvGrpSpPr/>
          <p:nvPr/>
        </p:nvGrpSpPr>
        <p:grpSpPr>
          <a:xfrm>
            <a:off x="3745283" y="3622612"/>
            <a:ext cx="2277121" cy="1393029"/>
            <a:chOff x="1031413" y="3622612"/>
            <a:chExt cx="2277121" cy="1393029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E324BB5-BF67-4410-A625-5DB412BE1236}"/>
                </a:ext>
              </a:extLst>
            </p:cNvPr>
            <p:cNvGrpSpPr/>
            <p:nvPr/>
          </p:nvGrpSpPr>
          <p:grpSpPr>
            <a:xfrm>
              <a:off x="1989954" y="3622612"/>
              <a:ext cx="360042" cy="360040"/>
              <a:chOff x="1608245" y="3118556"/>
              <a:chExt cx="360042" cy="360040"/>
            </a:xfrm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6731238F-BCA6-455F-9AB6-109726B6747E}"/>
                  </a:ext>
                </a:extLst>
              </p:cNvPr>
              <p:cNvSpPr/>
              <p:nvPr/>
            </p:nvSpPr>
            <p:spPr>
              <a:xfrm>
                <a:off x="1608245" y="3118556"/>
                <a:ext cx="360040" cy="36004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C3A9E321-C406-4223-9765-8F269FC15AD8}"/>
                  </a:ext>
                </a:extLst>
              </p:cNvPr>
              <p:cNvSpPr txBox="1"/>
              <p:nvPr/>
            </p:nvSpPr>
            <p:spPr>
              <a:xfrm>
                <a:off x="1608246" y="3168000"/>
                <a:ext cx="360041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Open Sans" panose="020B0606030504020204" pitchFamily="34" charset="0"/>
                    <a:cs typeface="Open Sans" panose="020B0606030504020204" pitchFamily="34" charset="0"/>
                  </a:rPr>
                  <a:t>018</a:t>
                </a:r>
              </a:p>
            </p:txBody>
          </p:sp>
        </p:grp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5DFA3CC8-C3CA-43F4-911F-C6E3783DC5B0}"/>
                </a:ext>
              </a:extLst>
            </p:cNvPr>
            <p:cNvSpPr/>
            <p:nvPr/>
          </p:nvSpPr>
          <p:spPr>
            <a:xfrm>
              <a:off x="1031413" y="4276977"/>
              <a:ext cx="2277121" cy="738664"/>
            </a:xfrm>
            <a:prstGeom prst="rect">
              <a:avLst/>
            </a:prstGeom>
          </p:spPr>
          <p:txBody>
            <a:bodyPr wrap="square" lIns="0" rIns="0" anchor="t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Open Sans"/>
                  <a:cs typeface="Open Sans"/>
                  <a:sym typeface="Open Sans"/>
                </a:rPr>
                <a:t>Added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Open Sans"/>
                  <a:cs typeface="Open Sans"/>
                  <a:sym typeface="Open Sans"/>
                </a:rPr>
                <a:t>Mobility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Open Sans"/>
                  <a:cs typeface="Open Sans"/>
                  <a:sym typeface="Open Sans"/>
                </a:rPr>
                <a:t> team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Open Sans"/>
                  <a:cs typeface="Open Sans"/>
                  <a:sym typeface="Open Sans"/>
                </a:rPr>
                <a:t>Initiated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Open Sans"/>
                  <a:cs typeface="Open Sans"/>
                  <a:sym typeface="Open Sans"/>
                </a:rPr>
                <a:t>Ksfa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Open Sans"/>
                  <a:cs typeface="Open Sans"/>
                  <a:sym typeface="Open Sans"/>
                </a:rPr>
                <a:t> SI Solution 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Open Sans"/>
                  <a:cs typeface="Open Sans"/>
                  <a:sym typeface="Open Sans"/>
                </a:rPr>
                <a:t>Added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Open Sans"/>
                  <a:cs typeface="Open Sans"/>
                  <a:sym typeface="Open Sans"/>
                </a:rPr>
                <a:t>MS Dynamics</a:t>
              </a:r>
            </a:p>
          </p:txBody>
        </p: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6304F8B3-F0ED-4443-AD3B-6FC27A4A9DBD}"/>
                </a:ext>
              </a:extLst>
            </p:cNvPr>
            <p:cNvCxnSpPr>
              <a:cxnSpLocks/>
              <a:stCxn id="306" idx="4"/>
              <a:endCxn id="304" idx="0"/>
            </p:cNvCxnSpPr>
            <p:nvPr/>
          </p:nvCxnSpPr>
          <p:spPr>
            <a:xfrm>
              <a:off x="2169974" y="3982652"/>
              <a:ext cx="0" cy="294325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E6680F76-7D1D-4C42-9EE1-FDD96714FFCD}"/>
              </a:ext>
            </a:extLst>
          </p:cNvPr>
          <p:cNvGrpSpPr/>
          <p:nvPr/>
        </p:nvGrpSpPr>
        <p:grpSpPr>
          <a:xfrm>
            <a:off x="5230316" y="1905806"/>
            <a:ext cx="4428674" cy="2078798"/>
            <a:chOff x="525285" y="1905806"/>
            <a:chExt cx="4428674" cy="2078798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8137272D-F69B-4972-A5F3-841BDE7937EC}"/>
                </a:ext>
              </a:extLst>
            </p:cNvPr>
            <p:cNvGrpSpPr/>
            <p:nvPr/>
          </p:nvGrpSpPr>
          <p:grpSpPr>
            <a:xfrm>
              <a:off x="2060739" y="3624564"/>
              <a:ext cx="361265" cy="360040"/>
              <a:chOff x="1679030" y="3120508"/>
              <a:chExt cx="361265" cy="360040"/>
            </a:xfrm>
          </p:grpSpPr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6C620933-4527-4467-8572-AF53ED14FBD4}"/>
                  </a:ext>
                </a:extLst>
              </p:cNvPr>
              <p:cNvSpPr/>
              <p:nvPr/>
            </p:nvSpPr>
            <p:spPr>
              <a:xfrm>
                <a:off x="1679030" y="3120508"/>
                <a:ext cx="360040" cy="36004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BB70BBB6-E0BD-4E69-9191-67DC93610676}"/>
                  </a:ext>
                </a:extLst>
              </p:cNvPr>
              <p:cNvSpPr txBox="1"/>
              <p:nvPr/>
            </p:nvSpPr>
            <p:spPr>
              <a:xfrm>
                <a:off x="1680254" y="3168000"/>
                <a:ext cx="360041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Open Sans" panose="020B0606030504020204" pitchFamily="34" charset="0"/>
                    <a:cs typeface="Open Sans" panose="020B0606030504020204" pitchFamily="34" charset="0"/>
                  </a:rPr>
                  <a:t>019</a:t>
                </a:r>
              </a:p>
            </p:txBody>
          </p:sp>
        </p:grp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63366970-B01F-4902-8404-DB19F5DA4BF9}"/>
                </a:ext>
              </a:extLst>
            </p:cNvPr>
            <p:cNvSpPr/>
            <p:nvPr/>
          </p:nvSpPr>
          <p:spPr>
            <a:xfrm>
              <a:off x="525285" y="1905806"/>
              <a:ext cx="4428674" cy="1384995"/>
            </a:xfrm>
            <a:prstGeom prst="rect">
              <a:avLst/>
            </a:prstGeom>
          </p:spPr>
          <p:txBody>
            <a:bodyPr wrap="square" lIns="0" rIns="0" anchor="t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Declared an independent </a:t>
              </a:r>
              <a:r>
                <a:rPr lang="en-GB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Practice for Web &amp; Mobility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Added </a:t>
              </a:r>
              <a:r>
                <a:rPr lang="en-GB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BI &amp; RPA </a:t>
              </a:r>
              <a:r>
                <a:rPr lang="en-GB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to delivery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Declared an independent </a:t>
              </a:r>
              <a:r>
                <a:rPr lang="en-GB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Practice for BI &amp; RPA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Added Sales team for Web &amp; Mobility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Added </a:t>
              </a:r>
              <a:r>
                <a:rPr lang="en-GB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Documentation</a:t>
              </a:r>
              <a:r>
                <a:rPr lang="en-GB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 team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Added </a:t>
              </a:r>
              <a:r>
                <a:rPr lang="en-GB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UI/UX </a:t>
              </a:r>
              <a:r>
                <a:rPr lang="en-GB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practice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4438BA4E-02F7-4462-85D8-F297F3F85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8875" y="3293550"/>
              <a:ext cx="1884" cy="320416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DF937C9D-6BFC-4771-89DC-91E2AA31D900}"/>
              </a:ext>
            </a:extLst>
          </p:cNvPr>
          <p:cNvGrpSpPr/>
          <p:nvPr/>
        </p:nvGrpSpPr>
        <p:grpSpPr>
          <a:xfrm>
            <a:off x="6790021" y="3630535"/>
            <a:ext cx="4416959" cy="1443771"/>
            <a:chOff x="-38503" y="3630535"/>
            <a:chExt cx="4416959" cy="1443771"/>
          </a:xfrm>
        </p:grpSpPr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E78A5512-86F6-4060-977C-39E203BC7CBF}"/>
                </a:ext>
              </a:extLst>
            </p:cNvPr>
            <p:cNvGrpSpPr/>
            <p:nvPr/>
          </p:nvGrpSpPr>
          <p:grpSpPr>
            <a:xfrm>
              <a:off x="1989957" y="3630535"/>
              <a:ext cx="363087" cy="360040"/>
              <a:chOff x="1608248" y="3126479"/>
              <a:chExt cx="363087" cy="360040"/>
            </a:xfrm>
          </p:grpSpPr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63910070-68D8-4CD1-B89C-DA7B721CAF76}"/>
                  </a:ext>
                </a:extLst>
              </p:cNvPr>
              <p:cNvSpPr/>
              <p:nvPr/>
            </p:nvSpPr>
            <p:spPr>
              <a:xfrm>
                <a:off x="1611295" y="3126479"/>
                <a:ext cx="360040" cy="36004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F5A29D6C-354E-487A-ACAB-A6701797D431}"/>
                  </a:ext>
                </a:extLst>
              </p:cNvPr>
              <p:cNvSpPr txBox="1"/>
              <p:nvPr/>
            </p:nvSpPr>
            <p:spPr>
              <a:xfrm>
                <a:off x="1608248" y="31680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Open Sans" panose="020B0606030504020204" pitchFamily="34" charset="0"/>
                    <a:cs typeface="Open Sans" panose="020B0606030504020204" pitchFamily="34" charset="0"/>
                  </a:rPr>
                  <a:t>020</a:t>
                </a:r>
              </a:p>
            </p:txBody>
          </p:sp>
        </p:grp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A584A8C-FFE6-416C-832F-C16FE644A443}"/>
                </a:ext>
              </a:extLst>
            </p:cNvPr>
            <p:cNvSpPr/>
            <p:nvPr/>
          </p:nvSpPr>
          <p:spPr>
            <a:xfrm>
              <a:off x="-38503" y="4335642"/>
              <a:ext cx="4416959" cy="738664"/>
            </a:xfrm>
            <a:prstGeom prst="rect">
              <a:avLst/>
            </a:prstGeom>
          </p:spPr>
          <p:txBody>
            <a:bodyPr wrap="square" lIns="0" rIns="0" anchor="t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Created</a:t>
              </a:r>
              <a:r>
                <a:rPr lang="fr-FR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 a set of IP Solution (</a:t>
              </a:r>
              <a:r>
                <a:rPr lang="fr-FR" sz="1400" b="1" dirty="0" err="1">
                  <a:ea typeface="Open Sans" panose="020B0606030504020204" pitchFamily="34" charset="0"/>
                  <a:cs typeface="Open Sans" panose="020B0606030504020204" pitchFamily="34" charset="0"/>
                </a:rPr>
                <a:t>Ksfa</a:t>
              </a:r>
              <a:r>
                <a:rPr lang="fr-FR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fr-FR" sz="1400" b="1" dirty="0" err="1">
                  <a:ea typeface="Open Sans" panose="020B0606030504020204" pitchFamily="34" charset="0"/>
                  <a:cs typeface="Open Sans" panose="020B0606030504020204" pitchFamily="34" charset="0"/>
                </a:rPr>
                <a:t>Kprocure</a:t>
              </a:r>
              <a:r>
                <a:rPr lang="fr-FR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fr-FR" sz="1400" b="1" dirty="0" err="1">
                  <a:ea typeface="Open Sans" panose="020B0606030504020204" pitchFamily="34" charset="0"/>
                  <a:cs typeface="Open Sans" panose="020B0606030504020204" pitchFamily="34" charset="0"/>
                </a:rPr>
                <a:t>Kmarket</a:t>
              </a:r>
              <a:r>
                <a:rPr lang="fr-FR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Implemented</a:t>
              </a:r>
              <a:r>
                <a:rPr lang="fr-FR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FR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KQMS</a:t>
              </a:r>
              <a:r>
                <a:rPr lang="fr-FR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 practice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Implemented</a:t>
              </a:r>
              <a:r>
                <a:rPr lang="fr-FR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FR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L&amp;D</a:t>
              </a:r>
              <a:r>
                <a:rPr lang="fr-FR" sz="1400" b="1" u="sng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FR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practice</a:t>
              </a:r>
            </a:p>
          </p:txBody>
        </p:sp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24C24DAF-F3B7-46D1-B889-3BCF5F9A6F39}"/>
                </a:ext>
              </a:extLst>
            </p:cNvPr>
            <p:cNvCxnSpPr>
              <a:cxnSpLocks/>
              <a:stCxn id="332" idx="4"/>
              <a:endCxn id="330" idx="0"/>
            </p:cNvCxnSpPr>
            <p:nvPr/>
          </p:nvCxnSpPr>
          <p:spPr>
            <a:xfrm flipH="1">
              <a:off x="2169977" y="3990575"/>
              <a:ext cx="3047" cy="345067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0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F55458-92E7-448A-A4A8-DC34A0EB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2CD059-844D-4CC7-89B8-EB6052066362}"/>
              </a:ext>
            </a:extLst>
          </p:cNvPr>
          <p:cNvGrpSpPr/>
          <p:nvPr/>
        </p:nvGrpSpPr>
        <p:grpSpPr>
          <a:xfrm>
            <a:off x="1506831" y="1932331"/>
            <a:ext cx="4016949" cy="4016949"/>
            <a:chOff x="930613" y="1721584"/>
            <a:chExt cx="4016949" cy="401694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B5A309-E4ED-498D-9886-191C83CC2428}"/>
                </a:ext>
              </a:extLst>
            </p:cNvPr>
            <p:cNvSpPr/>
            <p:nvPr/>
          </p:nvSpPr>
          <p:spPr>
            <a:xfrm>
              <a:off x="930613" y="1721584"/>
              <a:ext cx="4016949" cy="4016949"/>
            </a:xfrm>
            <a:prstGeom prst="ellipse">
              <a:avLst/>
            </a:prstGeom>
            <a:solidFill>
              <a:srgbClr val="BEBEBE"/>
            </a:solidFill>
            <a:ln w="127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6EB663-D295-4DF7-A95F-7ABD617E2A91}"/>
                </a:ext>
              </a:extLst>
            </p:cNvPr>
            <p:cNvSpPr/>
            <p:nvPr/>
          </p:nvSpPr>
          <p:spPr>
            <a:xfrm>
              <a:off x="1295930" y="2086902"/>
              <a:ext cx="3286314" cy="3286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4490E3-EAEA-4DD9-B06C-46062461C1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1964" y="2348880"/>
              <a:ext cx="500216" cy="93141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DD0861-AAF5-4B72-B0F4-CC2AFEDD2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6938" y="2301930"/>
              <a:ext cx="524262" cy="9611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1168C9-E0AF-4067-A416-03801CB5673E}"/>
                </a:ext>
              </a:extLst>
            </p:cNvPr>
            <p:cNvCxnSpPr>
              <a:cxnSpLocks/>
            </p:cNvCxnSpPr>
            <p:nvPr/>
          </p:nvCxnSpPr>
          <p:spPr>
            <a:xfrm>
              <a:off x="3463310" y="3717032"/>
              <a:ext cx="111893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F3E557-1BC0-4E11-AFFA-52DA8532A967}"/>
                </a:ext>
              </a:extLst>
            </p:cNvPr>
            <p:cNvCxnSpPr/>
            <p:nvPr/>
          </p:nvCxnSpPr>
          <p:spPr>
            <a:xfrm>
              <a:off x="1295930" y="3717032"/>
              <a:ext cx="10081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8DBBAC-4A17-46AA-8446-32B2DA3DAB6D}"/>
                </a:ext>
              </a:extLst>
            </p:cNvPr>
            <p:cNvCxnSpPr/>
            <p:nvPr/>
          </p:nvCxnSpPr>
          <p:spPr>
            <a:xfrm flipH="1">
              <a:off x="2123815" y="4239671"/>
              <a:ext cx="504056" cy="9088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92DC777-C130-4CB7-9420-7E8DEBADB42B}"/>
                </a:ext>
              </a:extLst>
            </p:cNvPr>
            <p:cNvCxnSpPr/>
            <p:nvPr/>
          </p:nvCxnSpPr>
          <p:spPr>
            <a:xfrm>
              <a:off x="3213954" y="4239671"/>
              <a:ext cx="543333" cy="9088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Google Shape;779;p27">
              <a:extLst>
                <a:ext uri="{FF2B5EF4-FFF2-40B4-BE49-F238E27FC236}">
                  <a16:creationId xmlns:a16="http://schemas.microsoft.com/office/drawing/2014/main" id="{2E602C92-7D71-4F35-A8B6-823D0FD49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844" y="2439422"/>
              <a:ext cx="1015252" cy="44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126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9ABAA"/>
                </a:buClr>
                <a:buSzPts val="21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Development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" name="Google Shape;779;p27">
              <a:extLst>
                <a:ext uri="{FF2B5EF4-FFF2-40B4-BE49-F238E27FC236}">
                  <a16:creationId xmlns:a16="http://schemas.microsoft.com/office/drawing/2014/main" id="{AD6E57EE-1DA8-4CE4-9DF6-B9273A71C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547" y="3101947"/>
              <a:ext cx="1015252" cy="44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126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9ABAA"/>
                </a:buClr>
                <a:buSzPts val="21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Support Service</a:t>
              </a:r>
            </a:p>
          </p:txBody>
        </p:sp>
        <p:sp>
          <p:nvSpPr>
            <p:cNvPr id="28" name="Google Shape;779;p27">
              <a:extLst>
                <a:ext uri="{FF2B5EF4-FFF2-40B4-BE49-F238E27FC236}">
                  <a16:creationId xmlns:a16="http://schemas.microsoft.com/office/drawing/2014/main" id="{1147E74F-BB34-4C3E-9E1A-BC8FEECD6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8613" y="4818530"/>
              <a:ext cx="1140456" cy="44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126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9ABAA"/>
                </a:buClr>
                <a:buSzPts val="21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Implementation</a:t>
              </a:r>
            </a:p>
          </p:txBody>
        </p:sp>
        <p:sp>
          <p:nvSpPr>
            <p:cNvPr id="29" name="Google Shape;779;p27">
              <a:extLst>
                <a:ext uri="{FF2B5EF4-FFF2-40B4-BE49-F238E27FC236}">
                  <a16:creationId xmlns:a16="http://schemas.microsoft.com/office/drawing/2014/main" id="{29DFD78E-C86E-473C-B301-F9F1A0FB8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096" y="3994107"/>
              <a:ext cx="1015252" cy="44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126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9ABAA"/>
                </a:buClr>
                <a:buSzPts val="21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IP Solution Rollout</a:t>
              </a:r>
            </a:p>
          </p:txBody>
        </p:sp>
        <p:sp>
          <p:nvSpPr>
            <p:cNvPr id="30" name="Google Shape;779;p27">
              <a:extLst>
                <a:ext uri="{FF2B5EF4-FFF2-40B4-BE49-F238E27FC236}">
                  <a16:creationId xmlns:a16="http://schemas.microsoft.com/office/drawing/2014/main" id="{32D4F110-94AB-418B-A069-7ADE434E9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922" y="3078227"/>
              <a:ext cx="1015252" cy="44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126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9ABAA"/>
                </a:buClr>
                <a:buSzPts val="21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Website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" name="Google Shape;779;p27">
              <a:extLst>
                <a:ext uri="{FF2B5EF4-FFF2-40B4-BE49-F238E27FC236}">
                  <a16:creationId xmlns:a16="http://schemas.microsoft.com/office/drawing/2014/main" id="{56AAF4ED-8C77-4EF9-AC5B-E62A56BBC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591" y="4058319"/>
              <a:ext cx="1015252" cy="44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126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9ABAA"/>
                </a:buClr>
                <a:buSzPts val="21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Maintenance Support</a:t>
              </a:r>
            </a:p>
            <a:p>
              <a:pPr marL="0" marR="0" lvl="0" indent="0" algn="ctr" defTabSz="914126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9ABAA"/>
                </a:buClr>
                <a:buSzPts val="2100"/>
                <a:buFont typeface="Arial" panose="020B0604020202020204" pitchFamily="34" charset="0"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" name="Google Shape;593;p22">
              <a:extLst>
                <a:ext uri="{FF2B5EF4-FFF2-40B4-BE49-F238E27FC236}">
                  <a16:creationId xmlns:a16="http://schemas.microsoft.com/office/drawing/2014/main" id="{E538D92B-A750-4203-A09C-9016F20E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224" y="3185021"/>
              <a:ext cx="1223845" cy="1219120"/>
            </a:xfrm>
            <a:prstGeom prst="ellipse">
              <a:avLst/>
            </a:prstGeom>
            <a:solidFill>
              <a:srgbClr val="FF6600"/>
            </a:solidFill>
            <a:ln w="63500">
              <a:solidFill>
                <a:schemeClr val="bg1">
                  <a:lumMod val="75000"/>
                </a:schemeClr>
              </a:solidFill>
            </a:ln>
          </p:spPr>
          <p:txBody>
            <a:bodyPr lIns="36000" tIns="45688" rIns="36000" bIns="45688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OFFERINGS</a:t>
              </a:r>
            </a:p>
          </p:txBody>
        </p:sp>
        <p:sp>
          <p:nvSpPr>
            <p:cNvPr id="37" name="Google Shape;779;p27">
              <a:extLst>
                <a:ext uri="{FF2B5EF4-FFF2-40B4-BE49-F238E27FC236}">
                  <a16:creationId xmlns:a16="http://schemas.microsoft.com/office/drawing/2014/main" id="{FAC6F44C-B086-43C4-ABAF-E1C56CEC3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790" y="1955286"/>
              <a:ext cx="2044593" cy="60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prstTxWarp prst="textArchUp">
                <a:avLst/>
              </a:prstTxWarp>
              <a:scene3d>
                <a:camera prst="orthographicFront">
                  <a:rot lat="20999999" lon="0" rev="0"/>
                </a:camera>
                <a:lightRig rig="threePt" dir="t"/>
              </a:scene3d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fr-FR" dirty="0">
                  <a:solidFill>
                    <a:schemeClr val="tx1"/>
                  </a:solidFill>
                </a:rPr>
                <a:t>MOBILITY</a:t>
              </a:r>
            </a:p>
          </p:txBody>
        </p:sp>
        <p:sp>
          <p:nvSpPr>
            <p:cNvPr id="38" name="Google Shape;779;p27">
              <a:extLst>
                <a:ext uri="{FF2B5EF4-FFF2-40B4-BE49-F238E27FC236}">
                  <a16:creationId xmlns:a16="http://schemas.microsoft.com/office/drawing/2014/main" id="{ED6529BF-AE07-43A2-B1E9-98EB5FBD8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548" y="4973105"/>
              <a:ext cx="2044593" cy="60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prstTxWarp prst="textArchDown">
                <a:avLst/>
              </a:prstTxWarp>
              <a:scene3d>
                <a:camera prst="orthographicFront">
                  <a:rot lat="20999999" lon="0" rev="0"/>
                </a:camera>
                <a:lightRig rig="threePt" dir="t"/>
              </a:scene3d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fr-FR" dirty="0">
                  <a:solidFill>
                    <a:schemeClr val="tx1"/>
                  </a:solidFill>
                </a:rPr>
                <a:t>AUTOMATION</a:t>
              </a:r>
            </a:p>
          </p:txBody>
        </p:sp>
        <p:sp>
          <p:nvSpPr>
            <p:cNvPr id="39" name="Google Shape;779;p27">
              <a:extLst>
                <a:ext uri="{FF2B5EF4-FFF2-40B4-BE49-F238E27FC236}">
                  <a16:creationId xmlns:a16="http://schemas.microsoft.com/office/drawing/2014/main" id="{20F4E300-8258-4017-B175-145421A5A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035299">
              <a:off x="348562" y="3468466"/>
              <a:ext cx="2044593" cy="44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prstTxWarp prst="textArchUp">
                <a:avLst/>
              </a:prstTxWarp>
              <a:scene3d>
                <a:camera prst="orthographicFront">
                  <a:rot lat="20999999" lon="0" rev="0"/>
                </a:camera>
                <a:lightRig rig="threePt" dir="t"/>
              </a:scene3d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fr-FR" dirty="0">
                  <a:solidFill>
                    <a:schemeClr val="tx1"/>
                  </a:solidFill>
                </a:rPr>
                <a:t>WEB</a:t>
              </a:r>
            </a:p>
          </p:txBody>
        </p:sp>
        <p:sp>
          <p:nvSpPr>
            <p:cNvPr id="40" name="Google Shape;779;p27">
              <a:extLst>
                <a:ext uri="{FF2B5EF4-FFF2-40B4-BE49-F238E27FC236}">
                  <a16:creationId xmlns:a16="http://schemas.microsoft.com/office/drawing/2014/main" id="{AAD0826B-B3CD-457B-9F33-9468FFB13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465536" y="3477859"/>
              <a:ext cx="2044593" cy="44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prstTxWarp prst="textArchUp">
                <a:avLst/>
              </a:prstTxWarp>
              <a:scene3d>
                <a:camera prst="orthographicFront">
                  <a:rot lat="20999999" lon="0" rev="0"/>
                </a:camera>
                <a:lightRig rig="threePt" dir="t"/>
              </a:scene3d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fr-FR" dirty="0">
                  <a:solidFill>
                    <a:schemeClr val="tx1"/>
                  </a:solidFill>
                </a:rPr>
                <a:t>ANALYTICS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3E61B2-EC96-45E8-ACF6-04649614DDE1}"/>
              </a:ext>
            </a:extLst>
          </p:cNvPr>
          <p:cNvGrpSpPr/>
          <p:nvPr/>
        </p:nvGrpSpPr>
        <p:grpSpPr>
          <a:xfrm>
            <a:off x="5966236" y="1745330"/>
            <a:ext cx="6222589" cy="2574122"/>
            <a:chOff x="5390018" y="1340768"/>
            <a:chExt cx="6429107" cy="257412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7CE5C1-6CF5-42E0-A8F0-D8B41E84E8B3}"/>
                </a:ext>
              </a:extLst>
            </p:cNvPr>
            <p:cNvSpPr txBox="1"/>
            <p:nvPr/>
          </p:nvSpPr>
          <p:spPr>
            <a:xfrm>
              <a:off x="5662364" y="1340768"/>
              <a:ext cx="6156761" cy="56938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IN" sz="1600" b="1" dirty="0"/>
                <a:t>Technology Coverage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endParaRPr kumimoji="0" lang="en-I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EF5054-D4A1-4881-A150-C6D48AAF6E5E}"/>
                </a:ext>
              </a:extLst>
            </p:cNvPr>
            <p:cNvSpPr txBox="1"/>
            <p:nvPr/>
          </p:nvSpPr>
          <p:spPr>
            <a:xfrm>
              <a:off x="5390018" y="1714288"/>
              <a:ext cx="6321018" cy="2200602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Angular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.Net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PHP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Node JS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HTML + CSS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Android Native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Java Script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IONIC – Hybrid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React JS – Hybrid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MySQL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SQL Server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Oracle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SQLite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endParaRPr kumimoji="0" lang="en-I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DBB171-E218-4DEC-9818-C701F7615DA2}"/>
              </a:ext>
            </a:extLst>
          </p:cNvPr>
          <p:cNvGrpSpPr/>
          <p:nvPr/>
        </p:nvGrpSpPr>
        <p:grpSpPr>
          <a:xfrm>
            <a:off x="5966236" y="4469923"/>
            <a:ext cx="6222589" cy="1263333"/>
            <a:chOff x="5390018" y="4065361"/>
            <a:chExt cx="6464880" cy="12633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00A49D-4165-463D-A8D8-6B4C9917CFB5}"/>
                </a:ext>
              </a:extLst>
            </p:cNvPr>
            <p:cNvSpPr txBox="1"/>
            <p:nvPr/>
          </p:nvSpPr>
          <p:spPr>
            <a:xfrm>
              <a:off x="5662364" y="4065361"/>
              <a:ext cx="583280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Tools Coverage</a:t>
              </a:r>
              <a:endParaRPr kumimoji="0" lang="en-I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823322-DF46-4505-9B9B-D3DC102F3F1E}"/>
                </a:ext>
              </a:extLst>
            </p:cNvPr>
            <p:cNvSpPr txBox="1"/>
            <p:nvPr/>
          </p:nvSpPr>
          <p:spPr>
            <a:xfrm>
              <a:off x="5390018" y="4313031"/>
              <a:ext cx="6464880" cy="1015663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Tableau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Power BI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Apache Superset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Automation Anywhere (AA)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WordPress</a:t>
              </a: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Robocorp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Tensorflow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895243" marR="0" lvl="1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DC2F360-85BB-4D09-BFE2-CAECCCC81358}"/>
              </a:ext>
            </a:extLst>
          </p:cNvPr>
          <p:cNvSpPr txBox="1"/>
          <p:nvPr/>
        </p:nvSpPr>
        <p:spPr>
          <a:xfrm>
            <a:off x="333772" y="16200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26F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Capabilities and Offerings</a:t>
            </a:r>
          </a:p>
        </p:txBody>
      </p:sp>
    </p:spTree>
    <p:extLst>
      <p:ext uri="{BB962C8B-B14F-4D97-AF65-F5344CB8AC3E}">
        <p14:creationId xmlns:p14="http://schemas.microsoft.com/office/powerpoint/2010/main" val="131592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7DE27-8865-4D05-A05D-45205FA16722}"/>
              </a:ext>
            </a:extLst>
          </p:cNvPr>
          <p:cNvSpPr txBox="1"/>
          <p:nvPr/>
        </p:nvSpPr>
        <p:spPr>
          <a:xfrm>
            <a:off x="333772" y="16200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defTabSz="914126"/>
            <a:r>
              <a:rPr lang="en-US" sz="3600" dirty="0">
                <a:solidFill>
                  <a:srgbClr val="F26F21"/>
                </a:solidFill>
                <a:cs typeface="Arial" panose="020B0604020202020204" pitchFamily="34" charset="0"/>
              </a:rPr>
              <a:t>Domain Experience</a:t>
            </a:r>
            <a:endParaRPr lang="en-US" sz="3200" dirty="0">
              <a:solidFill>
                <a:srgbClr val="F26F2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01393A-C842-445C-B72C-CCC8C828E8D6}"/>
              </a:ext>
            </a:extLst>
          </p:cNvPr>
          <p:cNvGrpSpPr/>
          <p:nvPr/>
        </p:nvGrpSpPr>
        <p:grpSpPr>
          <a:xfrm>
            <a:off x="1721396" y="1438849"/>
            <a:ext cx="8981528" cy="4992461"/>
            <a:chOff x="861560" y="1438849"/>
            <a:chExt cx="8981528" cy="4992461"/>
          </a:xfrm>
        </p:grpSpPr>
        <p:pic>
          <p:nvPicPr>
            <p:cNvPr id="45" name="Google Shape;209;p17">
              <a:extLst>
                <a:ext uri="{FF2B5EF4-FFF2-40B4-BE49-F238E27FC236}">
                  <a16:creationId xmlns:a16="http://schemas.microsoft.com/office/drawing/2014/main" id="{12F7E572-F9D3-9840-9526-CFF866EA1DB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18353" y="1438849"/>
              <a:ext cx="4640256" cy="4992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213;p17">
              <a:extLst>
                <a:ext uri="{FF2B5EF4-FFF2-40B4-BE49-F238E27FC236}">
                  <a16:creationId xmlns:a16="http://schemas.microsoft.com/office/drawing/2014/main" id="{BF73A600-790D-524B-AC4D-97B25EC246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3832" y="2775192"/>
              <a:ext cx="3168352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2D40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2D40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Food and FMCG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14;p17">
              <a:extLst>
                <a:ext uri="{FF2B5EF4-FFF2-40B4-BE49-F238E27FC236}">
                  <a16:creationId xmlns:a16="http://schemas.microsoft.com/office/drawing/2014/main" id="{23B7FBAA-C5F9-624D-B953-31221BDA97C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3832" y="1825560"/>
              <a:ext cx="3636404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AA3A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DAA3A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Manufacturing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36AB13F9-F7B7-4990-9B38-732A70F0BCB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61560" y="3602929"/>
              <a:ext cx="3168352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2D40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A0116A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Pharmaceuticals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A011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13;p17">
              <a:extLst>
                <a:ext uri="{FF2B5EF4-FFF2-40B4-BE49-F238E27FC236}">
                  <a16:creationId xmlns:a16="http://schemas.microsoft.com/office/drawing/2014/main" id="{D65D03FC-4ACC-4101-8510-721295BEF5A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3832" y="4530717"/>
              <a:ext cx="3168352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2D40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85F93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Health Care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85F93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13;p17">
              <a:extLst>
                <a:ext uri="{FF2B5EF4-FFF2-40B4-BE49-F238E27FC236}">
                  <a16:creationId xmlns:a16="http://schemas.microsoft.com/office/drawing/2014/main" id="{3EDF6B5F-D020-4A52-9E16-C7BD53D1A6F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8092" y="5355437"/>
              <a:ext cx="3168352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2D40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CA1B8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Life Science</a:t>
              </a:r>
            </a:p>
          </p:txBody>
        </p:sp>
        <p:sp>
          <p:nvSpPr>
            <p:cNvPr id="14" name="Google Shape;213;p17">
              <a:extLst>
                <a:ext uri="{FF2B5EF4-FFF2-40B4-BE49-F238E27FC236}">
                  <a16:creationId xmlns:a16="http://schemas.microsoft.com/office/drawing/2014/main" id="{26D47D8B-C545-4C55-8203-49E9F2974E7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26660" y="2775600"/>
              <a:ext cx="1512168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2D40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2D40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Oil and Gas</a:t>
              </a:r>
            </a:p>
          </p:txBody>
        </p:sp>
        <p:sp>
          <p:nvSpPr>
            <p:cNvPr id="15" name="Google Shape;214;p17">
              <a:extLst>
                <a:ext uri="{FF2B5EF4-FFF2-40B4-BE49-F238E27FC236}">
                  <a16:creationId xmlns:a16="http://schemas.microsoft.com/office/drawing/2014/main" id="{8E8E8B0E-742E-424B-981C-C7B01C72F0E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26660" y="1825200"/>
              <a:ext cx="1512168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AA3A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DAA3A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Distribution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13;p17">
              <a:extLst>
                <a:ext uri="{FF2B5EF4-FFF2-40B4-BE49-F238E27FC236}">
                  <a16:creationId xmlns:a16="http://schemas.microsoft.com/office/drawing/2014/main" id="{8EF7ADE0-8C0E-46EE-9BA5-05126BDBA40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14388" y="3636000"/>
              <a:ext cx="1512168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2D40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A0116A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Products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A011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13;p17">
              <a:extLst>
                <a:ext uri="{FF2B5EF4-FFF2-40B4-BE49-F238E27FC236}">
                  <a16:creationId xmlns:a16="http://schemas.microsoft.com/office/drawing/2014/main" id="{DB6C5BF8-2A87-4344-83D9-199881FB309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26660" y="4532400"/>
              <a:ext cx="1512168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2D40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85F93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Education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85F93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13;p17">
              <a:extLst>
                <a:ext uri="{FF2B5EF4-FFF2-40B4-BE49-F238E27FC236}">
                  <a16:creationId xmlns:a16="http://schemas.microsoft.com/office/drawing/2014/main" id="{6AC99F57-107A-40F5-AEFC-AD2E6044C1E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30920" y="5356800"/>
              <a:ext cx="1512168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2D40"/>
                </a:buClr>
                <a:buSzPts val="2100"/>
                <a:buFont typeface="Open Sans SemiBold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CA1B8"/>
                  </a:solidFill>
                  <a:effectLst/>
                  <a:uLnTx/>
                  <a:uFillTx/>
                  <a:latin typeface="Calibri" panose="020F0502020204030204"/>
                  <a:ea typeface="Open Sans SemiBold"/>
                  <a:cs typeface="Open Sans SemiBold"/>
                  <a:sym typeface="Open Sans SemiBold"/>
                </a:rPr>
                <a:t>Retail + POS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FFD83-BADA-4583-9D6E-7CD3E68F3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6BABC70-4A67-48B3-9960-BFC9CD22D7CA}"/>
              </a:ext>
            </a:extLst>
          </p:cNvPr>
          <p:cNvSpPr txBox="1"/>
          <p:nvPr/>
        </p:nvSpPr>
        <p:spPr>
          <a:xfrm>
            <a:off x="333772" y="16200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defTabSz="914126"/>
            <a:r>
              <a:rPr lang="en-US" sz="3600" dirty="0">
                <a:solidFill>
                  <a:srgbClr val="F26F21"/>
                </a:solidFill>
                <a:cs typeface="Arial" panose="020B0604020202020204" pitchFamily="34" charset="0"/>
              </a:rPr>
              <a:t>Geo Experience</a:t>
            </a:r>
            <a:endParaRPr lang="en-US" sz="3200" dirty="0">
              <a:solidFill>
                <a:srgbClr val="F26F2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ECBD5-2CDB-46AB-862B-67E2E5F5B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44" y="1844824"/>
            <a:ext cx="992665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466031"/>
            <a:ext cx="12188825" cy="147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758828" y="5085184"/>
            <a:ext cx="1947757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b="1" kern="0" dirty="0">
                <a:solidFill>
                  <a:prstClr val="white"/>
                </a:solidFill>
                <a:cs typeface="Arial" pitchFamily="34" charset="0"/>
              </a:rPr>
              <a:t>Contact</a:t>
            </a:r>
            <a:endParaRPr lang="en-US" sz="1799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FD83-BADA-4583-9D6E-7CD3E68F310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772" y="162420"/>
            <a:ext cx="108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defTabSz="914126"/>
            <a:r>
              <a:rPr lang="en-US" sz="3600" dirty="0">
                <a:solidFill>
                  <a:srgbClr val="F26F21"/>
                </a:solidFill>
                <a:cs typeface="Arial" panose="020B0604020202020204" pitchFamily="34" charset="0"/>
              </a:rPr>
              <a:t>Implementation Methodology (Agile)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3F1E0F-EEB2-46C3-BCC6-43D49DA6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174"/>
          <a:stretch/>
        </p:blipFill>
        <p:spPr>
          <a:xfrm rot="21600000">
            <a:off x="905826" y="1369828"/>
            <a:ext cx="10697121" cy="50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56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1912</Words>
  <Application>Microsoft Office PowerPoint</Application>
  <PresentationFormat>Custom</PresentationFormat>
  <Paragraphs>474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Lucida Sans</vt:lpstr>
      <vt:lpstr>Open Sans</vt:lpstr>
      <vt:lpstr>Open Sans SemiBold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Manjula</cp:lastModifiedBy>
  <cp:revision>913</cp:revision>
  <dcterms:created xsi:type="dcterms:W3CDTF">2013-09-12T13:05:01Z</dcterms:created>
  <dcterms:modified xsi:type="dcterms:W3CDTF">2022-05-11T06:25:32Z</dcterms:modified>
</cp:coreProperties>
</file>